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Lumios Brush" panose="020B060402020202020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Light" panose="00000400000000000000" pitchFamily="2" charset="0"/>
      <p:regular r:id="rId20"/>
      <p:italic r:id="rId21"/>
    </p:embeddedFont>
    <p:embeddedFont>
      <p:font typeface="Montserrat Medium" panose="000006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04FB6-258B-400E-AB2A-7457634807E0}" type="datetimeFigureOut">
              <a:rPr lang="en-PK" smtClean="0"/>
              <a:t>02/01/2026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35B7B-573B-4D9E-ABED-593414265A49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44232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35B7B-573B-4D9E-ABED-593414265A49}" type="slidenum">
              <a:rPr lang="en-PK" smtClean="0"/>
              <a:t>10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0022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10" Type="http://schemas.openxmlformats.org/officeDocument/2006/relationships/image" Target="../media/image43.jpe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4.jpe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10.svg"/><Relationship Id="rId10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48.sv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txabbutt-hash.github.io/group-no-2-Dream-travel-agency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qudsiarizo24-hash.github.io/AICT-Final-Pr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ahirabutt/TravelAgencyWebsite.git" TargetMode="External"/><Relationship Id="rId5" Type="http://schemas.openxmlformats.org/officeDocument/2006/relationships/image" Target="../media/image37.png"/><Relationship Id="rId10" Type="http://schemas.openxmlformats.org/officeDocument/2006/relationships/hyperlink" Target="https://fatimahwaheed158-alt.github.io/group-no-2-Dream-travel-agency/" TargetMode="External"/><Relationship Id="rId4" Type="http://schemas.openxmlformats.org/officeDocument/2006/relationships/image" Target="../media/image10.svg"/><Relationship Id="rId9" Type="http://schemas.openxmlformats.org/officeDocument/2006/relationships/hyperlink" Target="https://github.com/laibamaqbool123/group-no-2-Dream-travel-agency.g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679601" y="5391793"/>
            <a:ext cx="2879117" cy="4895207"/>
          </a:xfrm>
          <a:custGeom>
            <a:avLst/>
            <a:gdLst/>
            <a:ahLst/>
            <a:cxnLst/>
            <a:rect l="l" t="t" r="r" b="b"/>
            <a:pathLst>
              <a:path w="2879117" h="4895207">
                <a:moveTo>
                  <a:pt x="0" y="0"/>
                </a:moveTo>
                <a:lnTo>
                  <a:pt x="2879117" y="0"/>
                </a:lnTo>
                <a:lnTo>
                  <a:pt x="2879117" y="4895207"/>
                </a:lnTo>
                <a:lnTo>
                  <a:pt x="0" y="4895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6623" t="-58457" r="-8413" b="-9658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4854434" y="5175699"/>
            <a:ext cx="4687839" cy="5553354"/>
          </a:xfrm>
          <a:custGeom>
            <a:avLst/>
            <a:gdLst/>
            <a:ahLst/>
            <a:cxnLst/>
            <a:rect l="l" t="t" r="r" b="b"/>
            <a:pathLst>
              <a:path w="4687839" h="5553354">
                <a:moveTo>
                  <a:pt x="0" y="0"/>
                </a:moveTo>
                <a:lnTo>
                  <a:pt x="4687839" y="0"/>
                </a:lnTo>
                <a:lnTo>
                  <a:pt x="4687839" y="5553354"/>
                </a:lnTo>
                <a:lnTo>
                  <a:pt x="0" y="5553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61" t="-19779" b="-28412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 rot="-1414317">
            <a:off x="10129358" y="4366393"/>
            <a:ext cx="3566769" cy="1988474"/>
          </a:xfrm>
          <a:custGeom>
            <a:avLst/>
            <a:gdLst/>
            <a:ahLst/>
            <a:cxnLst/>
            <a:rect l="l" t="t" r="r" b="b"/>
            <a:pathLst>
              <a:path w="3566769" h="1988474">
                <a:moveTo>
                  <a:pt x="0" y="0"/>
                </a:moveTo>
                <a:lnTo>
                  <a:pt x="3566769" y="0"/>
                </a:lnTo>
                <a:lnTo>
                  <a:pt x="3566769" y="1988473"/>
                </a:lnTo>
                <a:lnTo>
                  <a:pt x="0" y="1988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13692531" y="3692465"/>
            <a:ext cx="3566769" cy="1988474"/>
          </a:xfrm>
          <a:custGeom>
            <a:avLst/>
            <a:gdLst/>
            <a:ahLst/>
            <a:cxnLst/>
            <a:rect l="l" t="t" r="r" b="b"/>
            <a:pathLst>
              <a:path w="3566769" h="1988474">
                <a:moveTo>
                  <a:pt x="0" y="0"/>
                </a:moveTo>
                <a:lnTo>
                  <a:pt x="3566769" y="0"/>
                </a:lnTo>
                <a:lnTo>
                  <a:pt x="3566769" y="1988474"/>
                </a:lnTo>
                <a:lnTo>
                  <a:pt x="0" y="1988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Freeform 11"/>
          <p:cNvSpPr/>
          <p:nvPr/>
        </p:nvSpPr>
        <p:spPr>
          <a:xfrm rot="-1414317">
            <a:off x="11909146" y="3632362"/>
            <a:ext cx="3566769" cy="1988474"/>
          </a:xfrm>
          <a:custGeom>
            <a:avLst/>
            <a:gdLst/>
            <a:ahLst/>
            <a:cxnLst/>
            <a:rect l="l" t="t" r="r" b="b"/>
            <a:pathLst>
              <a:path w="3566769" h="1988474">
                <a:moveTo>
                  <a:pt x="0" y="0"/>
                </a:moveTo>
                <a:lnTo>
                  <a:pt x="3566769" y="0"/>
                </a:lnTo>
                <a:lnTo>
                  <a:pt x="3566769" y="1988474"/>
                </a:lnTo>
                <a:lnTo>
                  <a:pt x="0" y="1988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2" name="Group 12"/>
          <p:cNvGrpSpPr/>
          <p:nvPr/>
        </p:nvGrpSpPr>
        <p:grpSpPr>
          <a:xfrm rot="-1278355">
            <a:off x="12062562" y="1376025"/>
            <a:ext cx="3091214" cy="3455458"/>
            <a:chOff x="0" y="0"/>
            <a:chExt cx="68633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6337" cy="812800"/>
            </a:xfrm>
            <a:custGeom>
              <a:avLst/>
              <a:gdLst/>
              <a:ahLst/>
              <a:cxnLst/>
              <a:rect l="l" t="t" r="r" b="b"/>
              <a:pathLst>
                <a:path w="686337" h="812800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grpSp>
        <p:nvGrpSpPr>
          <p:cNvPr id="14" name="Group 14"/>
          <p:cNvGrpSpPr/>
          <p:nvPr/>
        </p:nvGrpSpPr>
        <p:grpSpPr>
          <a:xfrm rot="-1551409">
            <a:off x="10247377" y="2527183"/>
            <a:ext cx="2519670" cy="2983937"/>
            <a:chOff x="0" y="0"/>
            <a:chExt cx="686337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6337" cy="812800"/>
            </a:xfrm>
            <a:custGeom>
              <a:avLst/>
              <a:gdLst/>
              <a:ahLst/>
              <a:cxnLst/>
              <a:rect l="l" t="t" r="r" b="b"/>
              <a:pathLst>
                <a:path w="686337" h="812800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8551" r="-39198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6" name="Group 16"/>
          <p:cNvGrpSpPr/>
          <p:nvPr/>
        </p:nvGrpSpPr>
        <p:grpSpPr>
          <a:xfrm rot="-143863">
            <a:off x="14748470" y="1373455"/>
            <a:ext cx="2519670" cy="2983937"/>
            <a:chOff x="16802" y="-6191"/>
            <a:chExt cx="686337" cy="812800"/>
          </a:xfrm>
        </p:grpSpPr>
        <p:sp>
          <p:nvSpPr>
            <p:cNvPr id="17" name="Freeform 17"/>
            <p:cNvSpPr/>
            <p:nvPr/>
          </p:nvSpPr>
          <p:spPr>
            <a:xfrm>
              <a:off x="16802" y="-6191"/>
              <a:ext cx="686337" cy="812800"/>
            </a:xfrm>
            <a:custGeom>
              <a:avLst/>
              <a:gdLst/>
              <a:ahLst/>
              <a:cxnLst/>
              <a:rect l="l" t="t" r="r" b="b"/>
              <a:pathLst>
                <a:path w="686337" h="812800">
                  <a:moveTo>
                    <a:pt x="0" y="0"/>
                  </a:moveTo>
                  <a:lnTo>
                    <a:pt x="686337" y="0"/>
                  </a:lnTo>
                  <a:lnTo>
                    <a:pt x="6863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38738" r="-38738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763889" y="6955084"/>
            <a:ext cx="3716722" cy="3279684"/>
          </a:xfrm>
          <a:custGeom>
            <a:avLst/>
            <a:gdLst/>
            <a:ahLst/>
            <a:cxnLst/>
            <a:rect l="l" t="t" r="r" b="b"/>
            <a:pathLst>
              <a:path w="3716722" h="3279684">
                <a:moveTo>
                  <a:pt x="0" y="0"/>
                </a:moveTo>
                <a:lnTo>
                  <a:pt x="3716722" y="0"/>
                </a:lnTo>
                <a:lnTo>
                  <a:pt x="3716722" y="3279684"/>
                </a:lnTo>
                <a:lnTo>
                  <a:pt x="0" y="32796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4662" b="-12024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9" name="Freeform 19"/>
          <p:cNvSpPr/>
          <p:nvPr/>
        </p:nvSpPr>
        <p:spPr>
          <a:xfrm>
            <a:off x="13626953" y="9099722"/>
            <a:ext cx="6957743" cy="3878941"/>
          </a:xfrm>
          <a:custGeom>
            <a:avLst/>
            <a:gdLst/>
            <a:ahLst/>
            <a:cxnLst/>
            <a:rect l="l" t="t" r="r" b="b"/>
            <a:pathLst>
              <a:path w="6957743" h="3878941">
                <a:moveTo>
                  <a:pt x="0" y="0"/>
                </a:moveTo>
                <a:lnTo>
                  <a:pt x="6957743" y="0"/>
                </a:lnTo>
                <a:lnTo>
                  <a:pt x="6957743" y="3878942"/>
                </a:lnTo>
                <a:lnTo>
                  <a:pt x="0" y="3878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0" name="Freeform 20"/>
          <p:cNvSpPr/>
          <p:nvPr/>
        </p:nvSpPr>
        <p:spPr>
          <a:xfrm>
            <a:off x="11295186" y="9450692"/>
            <a:ext cx="5093077" cy="2839391"/>
          </a:xfrm>
          <a:custGeom>
            <a:avLst/>
            <a:gdLst/>
            <a:ahLst/>
            <a:cxnLst/>
            <a:rect l="l" t="t" r="r" b="b"/>
            <a:pathLst>
              <a:path w="5093077" h="2839391">
                <a:moveTo>
                  <a:pt x="0" y="0"/>
                </a:moveTo>
                <a:lnTo>
                  <a:pt x="5093078" y="0"/>
                </a:lnTo>
                <a:lnTo>
                  <a:pt x="5093078" y="2839391"/>
                </a:lnTo>
                <a:lnTo>
                  <a:pt x="0" y="283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1" name="Freeform 21"/>
          <p:cNvSpPr/>
          <p:nvPr/>
        </p:nvSpPr>
        <p:spPr>
          <a:xfrm>
            <a:off x="8110743" y="2709774"/>
            <a:ext cx="4568857" cy="5840713"/>
          </a:xfrm>
          <a:custGeom>
            <a:avLst/>
            <a:gdLst/>
            <a:ahLst/>
            <a:cxnLst/>
            <a:rect l="l" t="t" r="r" b="b"/>
            <a:pathLst>
              <a:path w="4568857" h="5840713">
                <a:moveTo>
                  <a:pt x="0" y="0"/>
                </a:moveTo>
                <a:lnTo>
                  <a:pt x="4568858" y="0"/>
                </a:lnTo>
                <a:lnTo>
                  <a:pt x="4568858" y="5840714"/>
                </a:lnTo>
                <a:lnTo>
                  <a:pt x="0" y="5840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3" name="TextBox 23"/>
          <p:cNvSpPr txBox="1"/>
          <p:nvPr/>
        </p:nvSpPr>
        <p:spPr>
          <a:xfrm>
            <a:off x="2027753" y="2137664"/>
            <a:ext cx="6770897" cy="519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34"/>
              </a:lnSpc>
            </a:pPr>
            <a:r>
              <a:rPr lang="en-US" sz="19524" dirty="0">
                <a:solidFill>
                  <a:srgbClr val="0D418C"/>
                </a:solidFill>
                <a:latin typeface="Lumios Brush"/>
                <a:ea typeface="Lumios Brush"/>
                <a:cs typeface="Lumios Brush"/>
                <a:sym typeface="Lumios Brush"/>
              </a:rPr>
              <a:t>TRAVEL</a:t>
            </a:r>
          </a:p>
        </p:txBody>
      </p:sp>
      <p:sp>
        <p:nvSpPr>
          <p:cNvPr id="25" name="Freeform 25"/>
          <p:cNvSpPr/>
          <p:nvPr/>
        </p:nvSpPr>
        <p:spPr>
          <a:xfrm>
            <a:off x="1145539" y="4649610"/>
            <a:ext cx="1372545" cy="765194"/>
          </a:xfrm>
          <a:custGeom>
            <a:avLst/>
            <a:gdLst/>
            <a:ahLst/>
            <a:cxnLst/>
            <a:rect l="l" t="t" r="r" b="b"/>
            <a:pathLst>
              <a:path w="1372545" h="765194">
                <a:moveTo>
                  <a:pt x="0" y="0"/>
                </a:moveTo>
                <a:lnTo>
                  <a:pt x="1372545" y="0"/>
                </a:lnTo>
                <a:lnTo>
                  <a:pt x="1372545" y="765194"/>
                </a:lnTo>
                <a:lnTo>
                  <a:pt x="0" y="765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8" name="TextBox 28"/>
          <p:cNvSpPr txBox="1"/>
          <p:nvPr/>
        </p:nvSpPr>
        <p:spPr>
          <a:xfrm>
            <a:off x="1700860" y="6214904"/>
            <a:ext cx="6941300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3311" y="7075950"/>
            <a:ext cx="4093008" cy="313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Presented By:</a:t>
            </a: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Abu Bakar          2025-GA-99</a:t>
            </a:r>
            <a:endParaRPr lang="en-PK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Tahira Najeeb    2025-GA-110</a:t>
            </a:r>
            <a:endParaRPr lang="en-PK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Laiba Maqbool   2025-GA-101</a:t>
            </a:r>
            <a:endParaRPr lang="en-PK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Faiq                2025-GA-61</a:t>
            </a:r>
            <a:endParaRPr lang="en-PK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Fatima Waheed   2025-GA-88</a:t>
            </a:r>
            <a:endParaRPr lang="en-PK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Qudsia                  2025-GA-69</a:t>
            </a:r>
            <a:endParaRPr lang="en-US" sz="2800" b="1" dirty="0"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  <a:p>
            <a:pPr algn="ctr">
              <a:lnSpc>
                <a:spcPts val="3079"/>
              </a:lnSpc>
            </a:pPr>
            <a:endParaRPr lang="en-US" sz="2199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2DDDB0C-D01C-9445-B6CC-7CB6FA0769F7}"/>
              </a:ext>
            </a:extLst>
          </p:cNvPr>
          <p:cNvGrpSpPr/>
          <p:nvPr/>
        </p:nvGrpSpPr>
        <p:grpSpPr>
          <a:xfrm>
            <a:off x="1561291" y="1232252"/>
            <a:ext cx="6164635" cy="4939464"/>
            <a:chOff x="2071242" y="1361910"/>
            <a:chExt cx="6164635" cy="4939464"/>
          </a:xfrm>
        </p:grpSpPr>
        <p:sp>
          <p:nvSpPr>
            <p:cNvPr id="22" name="Freeform 22"/>
            <p:cNvSpPr/>
            <p:nvPr/>
          </p:nvSpPr>
          <p:spPr>
            <a:xfrm>
              <a:off x="5901200" y="1361910"/>
              <a:ext cx="1141040" cy="765194"/>
            </a:xfrm>
            <a:custGeom>
              <a:avLst/>
              <a:gdLst/>
              <a:ahLst/>
              <a:cxnLst/>
              <a:rect l="l" t="t" r="r" b="b"/>
              <a:pathLst>
                <a:path w="1141040" h="636130">
                  <a:moveTo>
                    <a:pt x="0" y="0"/>
                  </a:moveTo>
                  <a:lnTo>
                    <a:pt x="1141040" y="0"/>
                  </a:lnTo>
                  <a:lnTo>
                    <a:pt x="1141040" y="636130"/>
                  </a:lnTo>
                  <a:lnTo>
                    <a:pt x="0" y="636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6863332" y="4109878"/>
              <a:ext cx="1372545" cy="765194"/>
            </a:xfrm>
            <a:custGeom>
              <a:avLst/>
              <a:gdLst/>
              <a:ahLst/>
              <a:cxnLst/>
              <a:rect l="l" t="t" r="r" b="b"/>
              <a:pathLst>
                <a:path w="1372545" h="765194">
                  <a:moveTo>
                    <a:pt x="0" y="0"/>
                  </a:moveTo>
                  <a:lnTo>
                    <a:pt x="1372545" y="0"/>
                  </a:lnTo>
                  <a:lnTo>
                    <a:pt x="1372545" y="765194"/>
                  </a:lnTo>
                  <a:lnTo>
                    <a:pt x="0" y="765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1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3CA57-0DD7-CFEB-A203-F5AE25010DA2}"/>
                </a:ext>
              </a:extLst>
            </p:cNvPr>
            <p:cNvSpPr txBox="1"/>
            <p:nvPr/>
          </p:nvSpPr>
          <p:spPr>
            <a:xfrm>
              <a:off x="2071242" y="1661023"/>
              <a:ext cx="39068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29A14"/>
                  </a:solidFill>
                  <a:latin typeface="Lumios Brush"/>
                  <a:ea typeface="Lumios Brush"/>
                  <a:cs typeface="Lumios Brush"/>
                  <a:sym typeface="Lumios Brush"/>
                </a:rPr>
                <a:t>Dream</a:t>
              </a:r>
              <a:endParaRPr lang="en-PK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2F65C8-F621-0388-351F-C2B41E6FC902}"/>
                </a:ext>
              </a:extLst>
            </p:cNvPr>
            <p:cNvSpPr txBox="1"/>
            <p:nvPr/>
          </p:nvSpPr>
          <p:spPr>
            <a:xfrm>
              <a:off x="3440985" y="4085383"/>
              <a:ext cx="479046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F29A14"/>
                  </a:solidFill>
                  <a:latin typeface="Lumios Brush"/>
                  <a:ea typeface="Lumios Brush"/>
                  <a:cs typeface="Lumios Brush"/>
                  <a:sym typeface="Lumios Brush"/>
                </a:rPr>
                <a:t>Agency</a:t>
              </a:r>
              <a:endParaRPr lang="en-PK" sz="2400"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8264847-DB60-52DB-CAB2-4E5102905CF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738" y="-169748"/>
            <a:ext cx="2354491" cy="156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5">
            <a:extLst>
              <a:ext uri="{FF2B5EF4-FFF2-40B4-BE49-F238E27FC236}">
                <a16:creationId xmlns:a16="http://schemas.microsoft.com/office/drawing/2014/main" id="{BF2338CC-1AC0-BF06-5587-F5F6AB893F9A}"/>
              </a:ext>
            </a:extLst>
          </p:cNvPr>
          <p:cNvSpPr txBox="1"/>
          <p:nvPr/>
        </p:nvSpPr>
        <p:spPr>
          <a:xfrm>
            <a:off x="5364446" y="8855514"/>
            <a:ext cx="4093008" cy="994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40"/>
              </a:lnSpc>
            </a:pPr>
            <a:endParaRPr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C48232-6F31-0FF8-A72B-0AF28D3C08FC}"/>
              </a:ext>
            </a:extLst>
          </p:cNvPr>
          <p:cNvSpPr txBox="1"/>
          <p:nvPr/>
        </p:nvSpPr>
        <p:spPr>
          <a:xfrm>
            <a:off x="7322074" y="8914240"/>
            <a:ext cx="4357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Presented  To: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Ms. Ramsha Khalid</a:t>
            </a:r>
            <a:endParaRPr lang="en-PK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6336" y="-746081"/>
            <a:ext cx="18905336" cy="1128029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13" b="-9313"/>
            </a:stretch>
          </a:blipFill>
        </p:spPr>
        <p:txBody>
          <a:bodyPr/>
          <a:lstStyle/>
          <a:p>
            <a:endParaRPr lang="en-PK" dirty="0"/>
          </a:p>
        </p:txBody>
      </p:sp>
      <p:grpSp>
        <p:nvGrpSpPr>
          <p:cNvPr id="7" name="Group 7"/>
          <p:cNvGrpSpPr/>
          <p:nvPr/>
        </p:nvGrpSpPr>
        <p:grpSpPr>
          <a:xfrm>
            <a:off x="9603434" y="3243496"/>
            <a:ext cx="2779414" cy="3400919"/>
            <a:chOff x="445396" y="-23452"/>
            <a:chExt cx="538801" cy="280465"/>
          </a:xfrm>
        </p:grpSpPr>
        <p:sp>
          <p:nvSpPr>
            <p:cNvPr id="8" name="Freeform 8"/>
            <p:cNvSpPr/>
            <p:nvPr/>
          </p:nvSpPr>
          <p:spPr>
            <a:xfrm>
              <a:off x="445396" y="-23452"/>
              <a:ext cx="538801" cy="280465"/>
            </a:xfrm>
            <a:custGeom>
              <a:avLst/>
              <a:gdLst/>
              <a:ahLst/>
              <a:cxnLst/>
              <a:rect l="l" t="t" r="r" b="b"/>
              <a:pathLst>
                <a:path w="749282" h="435125">
                  <a:moveTo>
                    <a:pt x="30415" y="0"/>
                  </a:moveTo>
                  <a:lnTo>
                    <a:pt x="718867" y="0"/>
                  </a:lnTo>
                  <a:cubicBezTo>
                    <a:pt x="726934" y="0"/>
                    <a:pt x="734670" y="3204"/>
                    <a:pt x="740374" y="8908"/>
                  </a:cubicBezTo>
                  <a:cubicBezTo>
                    <a:pt x="746077" y="14612"/>
                    <a:pt x="749282" y="22348"/>
                    <a:pt x="749282" y="30415"/>
                  </a:cubicBezTo>
                  <a:lnTo>
                    <a:pt x="749282" y="404710"/>
                  </a:lnTo>
                  <a:cubicBezTo>
                    <a:pt x="749282" y="421508"/>
                    <a:pt x="735665" y="435125"/>
                    <a:pt x="718867" y="435125"/>
                  </a:cubicBezTo>
                  <a:lnTo>
                    <a:pt x="30415" y="435125"/>
                  </a:lnTo>
                  <a:cubicBezTo>
                    <a:pt x="22348" y="435125"/>
                    <a:pt x="14612" y="431921"/>
                    <a:pt x="8908" y="426217"/>
                  </a:cubicBezTo>
                  <a:cubicBezTo>
                    <a:pt x="3204" y="420513"/>
                    <a:pt x="0" y="412777"/>
                    <a:pt x="0" y="404710"/>
                  </a:cubicBezTo>
                  <a:lnTo>
                    <a:pt x="0" y="30415"/>
                  </a:lnTo>
                  <a:cubicBezTo>
                    <a:pt x="0" y="22348"/>
                    <a:pt x="3204" y="14612"/>
                    <a:pt x="8908" y="8908"/>
                  </a:cubicBezTo>
                  <a:cubicBezTo>
                    <a:pt x="14612" y="3204"/>
                    <a:pt x="22348" y="0"/>
                    <a:pt x="30415" y="0"/>
                  </a:cubicBez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45742" y="3222663"/>
            <a:ext cx="2987364" cy="3400917"/>
            <a:chOff x="-421553" y="-396867"/>
            <a:chExt cx="553749" cy="653027"/>
          </a:xfrm>
        </p:grpSpPr>
        <p:sp>
          <p:nvSpPr>
            <p:cNvPr id="10" name="Freeform 10"/>
            <p:cNvSpPr/>
            <p:nvPr/>
          </p:nvSpPr>
          <p:spPr>
            <a:xfrm>
              <a:off x="-421553" y="-396867"/>
              <a:ext cx="553749" cy="653027"/>
            </a:xfrm>
            <a:custGeom>
              <a:avLst/>
              <a:gdLst/>
              <a:ahLst/>
              <a:cxnLst/>
              <a:rect l="l" t="t" r="r" b="b"/>
              <a:pathLst>
                <a:path w="749282" h="435125">
                  <a:moveTo>
                    <a:pt x="30415" y="0"/>
                  </a:moveTo>
                  <a:lnTo>
                    <a:pt x="718867" y="0"/>
                  </a:lnTo>
                  <a:cubicBezTo>
                    <a:pt x="726934" y="0"/>
                    <a:pt x="734670" y="3204"/>
                    <a:pt x="740374" y="8908"/>
                  </a:cubicBezTo>
                  <a:cubicBezTo>
                    <a:pt x="746077" y="14612"/>
                    <a:pt x="749282" y="22348"/>
                    <a:pt x="749282" y="30415"/>
                  </a:cubicBezTo>
                  <a:lnTo>
                    <a:pt x="749282" y="404710"/>
                  </a:lnTo>
                  <a:cubicBezTo>
                    <a:pt x="749282" y="421508"/>
                    <a:pt x="735665" y="435125"/>
                    <a:pt x="718867" y="435125"/>
                  </a:cubicBezTo>
                  <a:lnTo>
                    <a:pt x="30415" y="435125"/>
                  </a:lnTo>
                  <a:cubicBezTo>
                    <a:pt x="22348" y="435125"/>
                    <a:pt x="14612" y="431921"/>
                    <a:pt x="8908" y="426217"/>
                  </a:cubicBezTo>
                  <a:cubicBezTo>
                    <a:pt x="3204" y="420513"/>
                    <a:pt x="0" y="412777"/>
                    <a:pt x="0" y="404710"/>
                  </a:cubicBezTo>
                  <a:lnTo>
                    <a:pt x="0" y="30415"/>
                  </a:lnTo>
                  <a:cubicBezTo>
                    <a:pt x="0" y="22348"/>
                    <a:pt x="3204" y="14612"/>
                    <a:pt x="8908" y="8908"/>
                  </a:cubicBezTo>
                  <a:cubicBezTo>
                    <a:pt x="14612" y="3204"/>
                    <a:pt x="22348" y="0"/>
                    <a:pt x="30415" y="0"/>
                  </a:cubicBez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  <a:p>
              <a:endParaRPr lang="en-PK"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634359" y="831666"/>
            <a:ext cx="8896312" cy="121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6"/>
              </a:lnSpc>
            </a:pPr>
            <a:r>
              <a:rPr lang="en-US" sz="9600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MEET OUR TEAM</a:t>
            </a: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E5598EBC-1DE8-2033-E1C8-27519D0B1D90}"/>
              </a:ext>
            </a:extLst>
          </p:cNvPr>
          <p:cNvGrpSpPr/>
          <p:nvPr/>
        </p:nvGrpSpPr>
        <p:grpSpPr>
          <a:xfrm>
            <a:off x="93187" y="3177283"/>
            <a:ext cx="2987364" cy="3400917"/>
            <a:chOff x="-608624" y="-368389"/>
            <a:chExt cx="498410" cy="670460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02DF5801-1F7F-F842-8943-F91829F741EE}"/>
                </a:ext>
              </a:extLst>
            </p:cNvPr>
            <p:cNvSpPr/>
            <p:nvPr/>
          </p:nvSpPr>
          <p:spPr>
            <a:xfrm>
              <a:off x="-608624" y="-368389"/>
              <a:ext cx="498410" cy="670460"/>
            </a:xfrm>
            <a:custGeom>
              <a:avLst/>
              <a:gdLst/>
              <a:ahLst/>
              <a:cxnLst/>
              <a:rect l="l" t="t" r="r" b="b"/>
              <a:pathLst>
                <a:path w="749282" h="435125">
                  <a:moveTo>
                    <a:pt x="30415" y="0"/>
                  </a:moveTo>
                  <a:lnTo>
                    <a:pt x="718867" y="0"/>
                  </a:lnTo>
                  <a:cubicBezTo>
                    <a:pt x="726934" y="0"/>
                    <a:pt x="734670" y="3204"/>
                    <a:pt x="740374" y="8908"/>
                  </a:cubicBezTo>
                  <a:cubicBezTo>
                    <a:pt x="746077" y="14612"/>
                    <a:pt x="749282" y="22348"/>
                    <a:pt x="749282" y="30415"/>
                  </a:cubicBezTo>
                  <a:lnTo>
                    <a:pt x="749282" y="404710"/>
                  </a:lnTo>
                  <a:cubicBezTo>
                    <a:pt x="749282" y="421508"/>
                    <a:pt x="735665" y="435125"/>
                    <a:pt x="718867" y="435125"/>
                  </a:cubicBezTo>
                  <a:lnTo>
                    <a:pt x="30415" y="435125"/>
                  </a:lnTo>
                  <a:cubicBezTo>
                    <a:pt x="22348" y="435125"/>
                    <a:pt x="14612" y="431921"/>
                    <a:pt x="8908" y="426217"/>
                  </a:cubicBezTo>
                  <a:cubicBezTo>
                    <a:pt x="3204" y="420513"/>
                    <a:pt x="0" y="412777"/>
                    <a:pt x="0" y="404710"/>
                  </a:cubicBezTo>
                  <a:lnTo>
                    <a:pt x="0" y="30415"/>
                  </a:lnTo>
                  <a:cubicBezTo>
                    <a:pt x="0" y="22348"/>
                    <a:pt x="3204" y="14612"/>
                    <a:pt x="8908" y="8908"/>
                  </a:cubicBezTo>
                  <a:cubicBezTo>
                    <a:pt x="14612" y="3204"/>
                    <a:pt x="22348" y="0"/>
                    <a:pt x="30415" y="0"/>
                  </a:cubicBezTo>
                  <a:close/>
                </a:path>
              </a:pathLst>
            </a:cu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F0AFD3A-223B-2589-EF9D-405234E83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36" y="-171089"/>
            <a:ext cx="2604368" cy="1736245"/>
          </a:xfrm>
          <a:prstGeom prst="rect">
            <a:avLst/>
          </a:prstGeom>
        </p:spPr>
      </p:pic>
      <p:grpSp>
        <p:nvGrpSpPr>
          <p:cNvPr id="28" name="Group 9">
            <a:extLst>
              <a:ext uri="{FF2B5EF4-FFF2-40B4-BE49-F238E27FC236}">
                <a16:creationId xmlns:a16="http://schemas.microsoft.com/office/drawing/2014/main" id="{739305DB-7822-C471-F3F3-0EE0DCD2A5AD}"/>
              </a:ext>
            </a:extLst>
          </p:cNvPr>
          <p:cNvGrpSpPr/>
          <p:nvPr/>
        </p:nvGrpSpPr>
        <p:grpSpPr>
          <a:xfrm>
            <a:off x="3276899" y="3193607"/>
            <a:ext cx="2987364" cy="3400917"/>
            <a:chOff x="-598778" y="-379056"/>
            <a:chExt cx="453317" cy="550694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70696E7-62B7-A604-BFB8-E6D964E0C8DD}"/>
                </a:ext>
              </a:extLst>
            </p:cNvPr>
            <p:cNvSpPr/>
            <p:nvPr/>
          </p:nvSpPr>
          <p:spPr>
            <a:xfrm>
              <a:off x="-598778" y="-379056"/>
              <a:ext cx="453317" cy="550694"/>
            </a:xfrm>
            <a:custGeom>
              <a:avLst/>
              <a:gdLst/>
              <a:ahLst/>
              <a:cxnLst/>
              <a:rect l="l" t="t" r="r" b="b"/>
              <a:pathLst>
                <a:path w="749282" h="435125">
                  <a:moveTo>
                    <a:pt x="30415" y="0"/>
                  </a:moveTo>
                  <a:lnTo>
                    <a:pt x="718867" y="0"/>
                  </a:lnTo>
                  <a:cubicBezTo>
                    <a:pt x="726934" y="0"/>
                    <a:pt x="734670" y="3204"/>
                    <a:pt x="740374" y="8908"/>
                  </a:cubicBezTo>
                  <a:cubicBezTo>
                    <a:pt x="746077" y="14612"/>
                    <a:pt x="749282" y="22348"/>
                    <a:pt x="749282" y="30415"/>
                  </a:cubicBezTo>
                  <a:lnTo>
                    <a:pt x="749282" y="404710"/>
                  </a:lnTo>
                  <a:cubicBezTo>
                    <a:pt x="749282" y="421508"/>
                    <a:pt x="735665" y="435125"/>
                    <a:pt x="718867" y="435125"/>
                  </a:cubicBezTo>
                  <a:lnTo>
                    <a:pt x="30415" y="435125"/>
                  </a:lnTo>
                  <a:cubicBezTo>
                    <a:pt x="22348" y="435125"/>
                    <a:pt x="14612" y="431921"/>
                    <a:pt x="8908" y="426217"/>
                  </a:cubicBezTo>
                  <a:cubicBezTo>
                    <a:pt x="3204" y="420513"/>
                    <a:pt x="0" y="412777"/>
                    <a:pt x="0" y="404710"/>
                  </a:cubicBezTo>
                  <a:lnTo>
                    <a:pt x="0" y="30415"/>
                  </a:lnTo>
                  <a:cubicBezTo>
                    <a:pt x="0" y="22348"/>
                    <a:pt x="3204" y="14612"/>
                    <a:pt x="8908" y="8908"/>
                  </a:cubicBezTo>
                  <a:cubicBezTo>
                    <a:pt x="14612" y="3204"/>
                    <a:pt x="22348" y="0"/>
                    <a:pt x="30415" y="0"/>
                  </a:cubicBezTo>
                  <a:close/>
                </a:path>
              </a:pathLst>
            </a:cu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AF82E853-28C8-330C-5B4C-9D1DDA622F2C}"/>
              </a:ext>
            </a:extLst>
          </p:cNvPr>
          <p:cNvGrpSpPr/>
          <p:nvPr/>
        </p:nvGrpSpPr>
        <p:grpSpPr>
          <a:xfrm>
            <a:off x="12532512" y="3243496"/>
            <a:ext cx="2648300" cy="3351028"/>
            <a:chOff x="184463" y="37919"/>
            <a:chExt cx="476137" cy="326984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213B6B4E-024F-0F74-958E-3C35F404BFD1}"/>
                </a:ext>
              </a:extLst>
            </p:cNvPr>
            <p:cNvSpPr/>
            <p:nvPr/>
          </p:nvSpPr>
          <p:spPr>
            <a:xfrm>
              <a:off x="184463" y="37919"/>
              <a:ext cx="476137" cy="326984"/>
            </a:xfrm>
            <a:custGeom>
              <a:avLst/>
              <a:gdLst/>
              <a:ahLst/>
              <a:cxnLst/>
              <a:rect l="l" t="t" r="r" b="b"/>
              <a:pathLst>
                <a:path w="749282" h="435125">
                  <a:moveTo>
                    <a:pt x="30415" y="0"/>
                  </a:moveTo>
                  <a:lnTo>
                    <a:pt x="718867" y="0"/>
                  </a:lnTo>
                  <a:cubicBezTo>
                    <a:pt x="726934" y="0"/>
                    <a:pt x="734670" y="3204"/>
                    <a:pt x="740374" y="8908"/>
                  </a:cubicBezTo>
                  <a:cubicBezTo>
                    <a:pt x="746077" y="14612"/>
                    <a:pt x="749282" y="22348"/>
                    <a:pt x="749282" y="30415"/>
                  </a:cubicBezTo>
                  <a:lnTo>
                    <a:pt x="749282" y="404710"/>
                  </a:lnTo>
                  <a:cubicBezTo>
                    <a:pt x="749282" y="421508"/>
                    <a:pt x="735665" y="435125"/>
                    <a:pt x="718867" y="435125"/>
                  </a:cubicBezTo>
                  <a:lnTo>
                    <a:pt x="30415" y="435125"/>
                  </a:lnTo>
                  <a:cubicBezTo>
                    <a:pt x="22348" y="435125"/>
                    <a:pt x="14612" y="431921"/>
                    <a:pt x="8908" y="426217"/>
                  </a:cubicBezTo>
                  <a:cubicBezTo>
                    <a:pt x="3204" y="420513"/>
                    <a:pt x="0" y="412777"/>
                    <a:pt x="0" y="404710"/>
                  </a:cubicBezTo>
                  <a:lnTo>
                    <a:pt x="0" y="30415"/>
                  </a:lnTo>
                  <a:cubicBezTo>
                    <a:pt x="0" y="22348"/>
                    <a:pt x="3204" y="14612"/>
                    <a:pt x="8908" y="8908"/>
                  </a:cubicBezTo>
                  <a:cubicBezTo>
                    <a:pt x="14612" y="3204"/>
                    <a:pt x="22348" y="0"/>
                    <a:pt x="30415" y="0"/>
                  </a:cubicBezTo>
                  <a:close/>
                </a:path>
              </a:pathLst>
            </a:cu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D001BBC-EF34-FFA7-A3E2-19C4E383C237}"/>
              </a:ext>
            </a:extLst>
          </p:cNvPr>
          <p:cNvSpPr txBox="1"/>
          <p:nvPr/>
        </p:nvSpPr>
        <p:spPr>
          <a:xfrm>
            <a:off x="831105" y="6753826"/>
            <a:ext cx="2781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Abu Bakar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GA-99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CA3F4-E03B-5FCA-A71F-29799666D4BF}"/>
              </a:ext>
            </a:extLst>
          </p:cNvPr>
          <p:cNvSpPr txBox="1"/>
          <p:nvPr/>
        </p:nvSpPr>
        <p:spPr>
          <a:xfrm>
            <a:off x="7283582" y="6783689"/>
            <a:ext cx="198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Fatima  GA-88</a:t>
            </a:r>
            <a:endParaRPr lang="en-PK" sz="32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B33FA-73AA-C74B-F046-79DE1DEDCEDE}"/>
              </a:ext>
            </a:extLst>
          </p:cNvPr>
          <p:cNvSpPr txBox="1"/>
          <p:nvPr/>
        </p:nvSpPr>
        <p:spPr>
          <a:xfrm>
            <a:off x="13258448" y="677334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Laiba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GA-101</a:t>
            </a:r>
            <a:endParaRPr lang="en-PK" sz="28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7C75ED-B2A1-5496-BDAD-4DFC91F07B73}"/>
              </a:ext>
            </a:extLst>
          </p:cNvPr>
          <p:cNvSpPr txBox="1"/>
          <p:nvPr/>
        </p:nvSpPr>
        <p:spPr>
          <a:xfrm>
            <a:off x="10336379" y="6834895"/>
            <a:ext cx="1723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Tahira  GA-110</a:t>
            </a:r>
            <a:endParaRPr lang="en-PK" sz="28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217475-AC1C-8975-C22F-37770E84D55C}"/>
              </a:ext>
            </a:extLst>
          </p:cNvPr>
          <p:cNvSpPr txBox="1"/>
          <p:nvPr/>
        </p:nvSpPr>
        <p:spPr>
          <a:xfrm>
            <a:off x="4286414" y="6753826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Faiq 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GA-61</a:t>
            </a:r>
            <a:endParaRPr lang="en-PK" sz="2800" b="1" dirty="0">
              <a:solidFill>
                <a:schemeClr val="bg1"/>
              </a:solidFill>
            </a:endParaRPr>
          </a:p>
        </p:txBody>
      </p:sp>
      <p:grpSp>
        <p:nvGrpSpPr>
          <p:cNvPr id="37" name="Group 7">
            <a:extLst>
              <a:ext uri="{FF2B5EF4-FFF2-40B4-BE49-F238E27FC236}">
                <a16:creationId xmlns:a16="http://schemas.microsoft.com/office/drawing/2014/main" id="{E55CB178-F97F-8F96-07AB-6321739499E0}"/>
              </a:ext>
            </a:extLst>
          </p:cNvPr>
          <p:cNvGrpSpPr/>
          <p:nvPr/>
        </p:nvGrpSpPr>
        <p:grpSpPr>
          <a:xfrm>
            <a:off x="15499941" y="3249067"/>
            <a:ext cx="2648299" cy="3300321"/>
            <a:chOff x="157394" y="36619"/>
            <a:chExt cx="499710" cy="326984"/>
          </a:xfrm>
        </p:grpSpPr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9505DF73-88EE-CD7F-A40D-034FBC44F920}"/>
                </a:ext>
              </a:extLst>
            </p:cNvPr>
            <p:cNvSpPr/>
            <p:nvPr/>
          </p:nvSpPr>
          <p:spPr>
            <a:xfrm>
              <a:off x="157394" y="36619"/>
              <a:ext cx="499710" cy="326984"/>
            </a:xfrm>
            <a:custGeom>
              <a:avLst/>
              <a:gdLst/>
              <a:ahLst/>
              <a:cxnLst/>
              <a:rect l="l" t="t" r="r" b="b"/>
              <a:pathLst>
                <a:path w="749282" h="435125">
                  <a:moveTo>
                    <a:pt x="30415" y="0"/>
                  </a:moveTo>
                  <a:lnTo>
                    <a:pt x="718867" y="0"/>
                  </a:lnTo>
                  <a:cubicBezTo>
                    <a:pt x="726934" y="0"/>
                    <a:pt x="734670" y="3204"/>
                    <a:pt x="740374" y="8908"/>
                  </a:cubicBezTo>
                  <a:cubicBezTo>
                    <a:pt x="746077" y="14612"/>
                    <a:pt x="749282" y="22348"/>
                    <a:pt x="749282" y="30415"/>
                  </a:cubicBezTo>
                  <a:lnTo>
                    <a:pt x="749282" y="404710"/>
                  </a:lnTo>
                  <a:cubicBezTo>
                    <a:pt x="749282" y="421508"/>
                    <a:pt x="735665" y="435125"/>
                    <a:pt x="718867" y="435125"/>
                  </a:cubicBezTo>
                  <a:lnTo>
                    <a:pt x="30415" y="435125"/>
                  </a:lnTo>
                  <a:cubicBezTo>
                    <a:pt x="22348" y="435125"/>
                    <a:pt x="14612" y="431921"/>
                    <a:pt x="8908" y="426217"/>
                  </a:cubicBezTo>
                  <a:cubicBezTo>
                    <a:pt x="3204" y="420513"/>
                    <a:pt x="0" y="412777"/>
                    <a:pt x="0" y="404710"/>
                  </a:cubicBezTo>
                  <a:lnTo>
                    <a:pt x="0" y="30415"/>
                  </a:lnTo>
                  <a:cubicBezTo>
                    <a:pt x="0" y="22348"/>
                    <a:pt x="3204" y="14612"/>
                    <a:pt x="8908" y="8908"/>
                  </a:cubicBezTo>
                  <a:cubicBezTo>
                    <a:pt x="14612" y="3204"/>
                    <a:pt x="22348" y="0"/>
                    <a:pt x="30415" y="0"/>
                  </a:cubicBezTo>
                  <a:close/>
                </a:path>
              </a:pathLst>
            </a:cu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8D29735-635F-0606-B3FD-B1CD9401CF6C}"/>
              </a:ext>
            </a:extLst>
          </p:cNvPr>
          <p:cNvSpPr txBox="1"/>
          <p:nvPr/>
        </p:nvSpPr>
        <p:spPr>
          <a:xfrm>
            <a:off x="16142267" y="6753825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Qudsia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GA-69</a:t>
            </a:r>
            <a:endParaRPr lang="en-PK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2700"/>
            <a:ext cx="18288000" cy="1061199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 dirty="0"/>
          </a:p>
        </p:txBody>
      </p:sp>
      <p:grpSp>
        <p:nvGrpSpPr>
          <p:cNvPr id="5" name="Group 5"/>
          <p:cNvGrpSpPr/>
          <p:nvPr/>
        </p:nvGrpSpPr>
        <p:grpSpPr>
          <a:xfrm>
            <a:off x="713785" y="3492172"/>
            <a:ext cx="7290740" cy="2958819"/>
            <a:chOff x="0" y="0"/>
            <a:chExt cx="1734763" cy="565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4763" cy="565984"/>
            </a:xfrm>
            <a:custGeom>
              <a:avLst/>
              <a:gdLst/>
              <a:ahLst/>
              <a:cxnLst/>
              <a:rect l="l" t="t" r="r" b="b"/>
              <a:pathLst>
                <a:path w="1734763" h="565984">
                  <a:moveTo>
                    <a:pt x="31736" y="0"/>
                  </a:moveTo>
                  <a:lnTo>
                    <a:pt x="1703028" y="0"/>
                  </a:lnTo>
                  <a:cubicBezTo>
                    <a:pt x="1720555" y="0"/>
                    <a:pt x="1734763" y="14208"/>
                    <a:pt x="1734763" y="31736"/>
                  </a:cubicBezTo>
                  <a:lnTo>
                    <a:pt x="1734763" y="534249"/>
                  </a:lnTo>
                  <a:cubicBezTo>
                    <a:pt x="1734763" y="551776"/>
                    <a:pt x="1720555" y="565984"/>
                    <a:pt x="1703028" y="565984"/>
                  </a:cubicBezTo>
                  <a:lnTo>
                    <a:pt x="31736" y="565984"/>
                  </a:lnTo>
                  <a:cubicBezTo>
                    <a:pt x="14208" y="565984"/>
                    <a:pt x="0" y="551776"/>
                    <a:pt x="0" y="534249"/>
                  </a:cubicBezTo>
                  <a:lnTo>
                    <a:pt x="0" y="31736"/>
                  </a:lnTo>
                  <a:cubicBezTo>
                    <a:pt x="0" y="14208"/>
                    <a:pt x="14208" y="0"/>
                    <a:pt x="31736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4763" cy="604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35265" y="2943103"/>
            <a:ext cx="4467291" cy="6315197"/>
            <a:chOff x="0" y="0"/>
            <a:chExt cx="812800" cy="11490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149017"/>
            </a:xfrm>
            <a:custGeom>
              <a:avLst/>
              <a:gdLst/>
              <a:ahLst/>
              <a:cxnLst/>
              <a:rect l="l" t="t" r="r" b="b"/>
              <a:pathLst>
                <a:path w="812800" h="1149017">
                  <a:moveTo>
                    <a:pt x="25995" y="0"/>
                  </a:moveTo>
                  <a:lnTo>
                    <a:pt x="786805" y="0"/>
                  </a:lnTo>
                  <a:cubicBezTo>
                    <a:pt x="793699" y="0"/>
                    <a:pt x="800311" y="2739"/>
                    <a:pt x="805186" y="7614"/>
                  </a:cubicBezTo>
                  <a:cubicBezTo>
                    <a:pt x="810061" y="12489"/>
                    <a:pt x="812800" y="19101"/>
                    <a:pt x="812800" y="25995"/>
                  </a:cubicBezTo>
                  <a:lnTo>
                    <a:pt x="812800" y="1123021"/>
                  </a:lnTo>
                  <a:cubicBezTo>
                    <a:pt x="812800" y="1129916"/>
                    <a:pt x="810061" y="1136528"/>
                    <a:pt x="805186" y="1141403"/>
                  </a:cubicBezTo>
                  <a:cubicBezTo>
                    <a:pt x="800311" y="1146278"/>
                    <a:pt x="793699" y="1149017"/>
                    <a:pt x="786805" y="1149017"/>
                  </a:cubicBezTo>
                  <a:lnTo>
                    <a:pt x="25995" y="1149017"/>
                  </a:lnTo>
                  <a:cubicBezTo>
                    <a:pt x="19101" y="1149017"/>
                    <a:pt x="12489" y="1146278"/>
                    <a:pt x="7614" y="1141403"/>
                  </a:cubicBezTo>
                  <a:cubicBezTo>
                    <a:pt x="2739" y="1136528"/>
                    <a:pt x="0" y="1129916"/>
                    <a:pt x="0" y="1123021"/>
                  </a:cubicBezTo>
                  <a:lnTo>
                    <a:pt x="0" y="25995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5" y="0"/>
                  </a:cubicBezTo>
                  <a:close/>
                </a:path>
              </a:pathLst>
            </a:custGeom>
            <a:blipFill>
              <a:blip r:embed="rId3"/>
              <a:stretch>
                <a:fillRect l="-3011" r="-3011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3" name="Freeform 13"/>
          <p:cNvSpPr/>
          <p:nvPr/>
        </p:nvSpPr>
        <p:spPr>
          <a:xfrm>
            <a:off x="7831258" y="2369940"/>
            <a:ext cx="5934315" cy="7586280"/>
          </a:xfrm>
          <a:custGeom>
            <a:avLst/>
            <a:gdLst/>
            <a:ahLst/>
            <a:cxnLst/>
            <a:rect l="l" t="t" r="r" b="b"/>
            <a:pathLst>
              <a:path w="5934315" h="7586280">
                <a:moveTo>
                  <a:pt x="0" y="0"/>
                </a:moveTo>
                <a:lnTo>
                  <a:pt x="5934315" y="0"/>
                </a:lnTo>
                <a:lnTo>
                  <a:pt x="5934315" y="7586280"/>
                </a:lnTo>
                <a:lnTo>
                  <a:pt x="0" y="7586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5" name="TextBox 15"/>
          <p:cNvSpPr txBox="1"/>
          <p:nvPr/>
        </p:nvSpPr>
        <p:spPr>
          <a:xfrm>
            <a:off x="2389748" y="6626726"/>
            <a:ext cx="4542769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bg1"/>
                </a:solidFill>
              </a:rPr>
              <a:t>Phone:</a:t>
            </a:r>
            <a:r>
              <a:rPr lang="en-US" sz="3200" dirty="0">
                <a:solidFill>
                  <a:schemeClr val="bg1"/>
                </a:solidFill>
              </a:rPr>
              <a:t> +92 300 1234567</a:t>
            </a:r>
            <a:endParaRPr lang="en-US"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89747" y="7423270"/>
            <a:ext cx="556725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bg1"/>
                </a:solidFill>
              </a:rPr>
              <a:t>Email:</a:t>
            </a:r>
            <a:r>
              <a:rPr lang="en-US" sz="3200" dirty="0">
                <a:solidFill>
                  <a:schemeClr val="bg1"/>
                </a:solidFill>
              </a:rPr>
              <a:t> info@exploriatravels.com</a:t>
            </a:r>
            <a:endParaRPr lang="en-US"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62332" y="7782562"/>
            <a:ext cx="492165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endParaRPr lang="en-US" sz="2800" b="1" dirty="0">
              <a:solidFill>
                <a:schemeClr val="bg1"/>
              </a:solidFill>
            </a:endParaRPr>
          </a:p>
          <a:p>
            <a:pPr>
              <a:lnSpc>
                <a:spcPts val="3500"/>
              </a:lnSpc>
            </a:pPr>
            <a:r>
              <a:rPr lang="en-PK" sz="28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Instagram:</a:t>
            </a:r>
            <a:r>
              <a:rPr lang="en-US" sz="3200" dirty="0">
                <a:solidFill>
                  <a:schemeClr val="bg1"/>
                </a:solidFill>
              </a:rPr>
              <a:t> @exploriatravels</a:t>
            </a:r>
            <a:endParaRPr lang="en-US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11025" y="2073098"/>
            <a:ext cx="7290740" cy="1377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13800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8063" y="3714793"/>
            <a:ext cx="5788918" cy="249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Exploria Traveler</a:t>
            </a:r>
            <a:r>
              <a:rPr lang="en-US" sz="2400" dirty="0">
                <a:solidFill>
                  <a:schemeClr val="bg1"/>
                </a:solidFill>
              </a:rPr>
              <a:t> project successfully presents a simple and organized travel website for exploring destinations and packages.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It integrates web development, Excel data analysis, documentation, GitHub hosting, and an animated presentation to demonstrate practical and professional skills.</a:t>
            </a:r>
            <a:endParaRPr lang="en-US" sz="2400" dirty="0">
              <a:solidFill>
                <a:schemeClr val="bg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" name="Graphic 25" descr="Camera with solid fill">
            <a:extLst>
              <a:ext uri="{FF2B5EF4-FFF2-40B4-BE49-F238E27FC236}">
                <a16:creationId xmlns:a16="http://schemas.microsoft.com/office/drawing/2014/main" id="{B39EE7FC-5F3D-39B1-E7FA-6C3F0D18E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1025" y="8236119"/>
            <a:ext cx="467699" cy="467699"/>
          </a:xfrm>
          <a:prstGeom prst="rect">
            <a:avLst/>
          </a:prstGeom>
        </p:spPr>
      </p:pic>
      <p:pic>
        <p:nvPicPr>
          <p:cNvPr id="32" name="Graphic 31" descr="Receiver with solid fill">
            <a:extLst>
              <a:ext uri="{FF2B5EF4-FFF2-40B4-BE49-F238E27FC236}">
                <a16:creationId xmlns:a16="http://schemas.microsoft.com/office/drawing/2014/main" id="{E12560E4-55DB-4F40-3BFF-4B2F8735F7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5750" y="6626726"/>
            <a:ext cx="439813" cy="439813"/>
          </a:xfrm>
          <a:prstGeom prst="rect">
            <a:avLst/>
          </a:prstGeom>
        </p:spPr>
      </p:pic>
      <p:pic>
        <p:nvPicPr>
          <p:cNvPr id="34" name="Graphic 33" descr="Envelope with solid fill">
            <a:extLst>
              <a:ext uri="{FF2B5EF4-FFF2-40B4-BE49-F238E27FC236}">
                <a16:creationId xmlns:a16="http://schemas.microsoft.com/office/drawing/2014/main" id="{1D604D12-46DD-C4C4-1588-38C91013DF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1025" y="7450528"/>
            <a:ext cx="461661" cy="461661"/>
          </a:xfrm>
          <a:prstGeom prst="rect">
            <a:avLst/>
          </a:prstGeom>
        </p:spPr>
      </p:pic>
      <p:pic>
        <p:nvPicPr>
          <p:cNvPr id="36" name="Graphic 35" descr="Social network with solid fill">
            <a:extLst>
              <a:ext uri="{FF2B5EF4-FFF2-40B4-BE49-F238E27FC236}">
                <a16:creationId xmlns:a16="http://schemas.microsoft.com/office/drawing/2014/main" id="{20975386-F97F-C7DA-946E-73704227A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00860" y="8911726"/>
            <a:ext cx="688031" cy="6880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6273A8B-B5DB-4B9F-F48B-885D9E46B8F0}"/>
              </a:ext>
            </a:extLst>
          </p:cNvPr>
          <p:cNvSpPr txBox="1"/>
          <p:nvPr/>
        </p:nvSpPr>
        <p:spPr>
          <a:xfrm>
            <a:off x="2388891" y="8953500"/>
            <a:ext cx="493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Facebook:</a:t>
            </a:r>
            <a:r>
              <a:rPr lang="en-US" sz="3200" dirty="0">
                <a:solidFill>
                  <a:schemeClr val="bg1"/>
                </a:solidFill>
              </a:rPr>
              <a:t> Exploria Travels</a:t>
            </a:r>
            <a:endParaRPr lang="en-PK" sz="3200" dirty="0">
              <a:solidFill>
                <a:schemeClr val="bg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63B5182-CA27-6B65-78B8-8E359CB6FB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222" y="-12701"/>
            <a:ext cx="2585113" cy="1723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435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7" name="Freeform 7"/>
          <p:cNvSpPr/>
          <p:nvPr/>
        </p:nvSpPr>
        <p:spPr>
          <a:xfrm>
            <a:off x="12633077" y="5667285"/>
            <a:ext cx="2774572" cy="4717454"/>
          </a:xfrm>
          <a:custGeom>
            <a:avLst/>
            <a:gdLst/>
            <a:ahLst/>
            <a:cxnLst/>
            <a:rect l="l" t="t" r="r" b="b"/>
            <a:pathLst>
              <a:path w="2774572" h="4717454">
                <a:moveTo>
                  <a:pt x="0" y="0"/>
                </a:moveTo>
                <a:lnTo>
                  <a:pt x="2774572" y="0"/>
                </a:lnTo>
                <a:lnTo>
                  <a:pt x="2774572" y="4717454"/>
                </a:lnTo>
                <a:lnTo>
                  <a:pt x="0" y="4717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6623" t="-58457" r="-8413" b="-9658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4728939" y="5459037"/>
            <a:ext cx="4517615" cy="5351703"/>
          </a:xfrm>
          <a:custGeom>
            <a:avLst/>
            <a:gdLst/>
            <a:ahLst/>
            <a:cxnLst/>
            <a:rect l="l" t="t" r="r" b="b"/>
            <a:pathLst>
              <a:path w="4517615" h="5351703">
                <a:moveTo>
                  <a:pt x="0" y="0"/>
                </a:moveTo>
                <a:lnTo>
                  <a:pt x="4517615" y="0"/>
                </a:lnTo>
                <a:lnTo>
                  <a:pt x="4517615" y="5351703"/>
                </a:lnTo>
                <a:lnTo>
                  <a:pt x="0" y="5351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61" t="-19779" b="-28412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 rot="-1414317">
            <a:off x="10416943" y="4515030"/>
            <a:ext cx="3566769" cy="1988474"/>
          </a:xfrm>
          <a:custGeom>
            <a:avLst/>
            <a:gdLst/>
            <a:ahLst/>
            <a:cxnLst/>
            <a:rect l="l" t="t" r="r" b="b"/>
            <a:pathLst>
              <a:path w="3566769" h="1988474">
                <a:moveTo>
                  <a:pt x="0" y="0"/>
                </a:moveTo>
                <a:lnTo>
                  <a:pt x="3566769" y="0"/>
                </a:lnTo>
                <a:lnTo>
                  <a:pt x="3566769" y="1988474"/>
                </a:lnTo>
                <a:lnTo>
                  <a:pt x="0" y="1988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13692531" y="3736177"/>
            <a:ext cx="3566769" cy="1988474"/>
          </a:xfrm>
          <a:custGeom>
            <a:avLst/>
            <a:gdLst/>
            <a:ahLst/>
            <a:cxnLst/>
            <a:rect l="l" t="t" r="r" b="b"/>
            <a:pathLst>
              <a:path w="3566769" h="1988474">
                <a:moveTo>
                  <a:pt x="0" y="0"/>
                </a:moveTo>
                <a:lnTo>
                  <a:pt x="3566769" y="0"/>
                </a:lnTo>
                <a:lnTo>
                  <a:pt x="3566769" y="1988473"/>
                </a:lnTo>
                <a:lnTo>
                  <a:pt x="0" y="1988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Freeform 11"/>
          <p:cNvSpPr/>
          <p:nvPr/>
        </p:nvSpPr>
        <p:spPr>
          <a:xfrm rot="-1414317">
            <a:off x="11909146" y="3632362"/>
            <a:ext cx="3566769" cy="1988474"/>
          </a:xfrm>
          <a:custGeom>
            <a:avLst/>
            <a:gdLst/>
            <a:ahLst/>
            <a:cxnLst/>
            <a:rect l="l" t="t" r="r" b="b"/>
            <a:pathLst>
              <a:path w="3566769" h="1988474">
                <a:moveTo>
                  <a:pt x="0" y="0"/>
                </a:moveTo>
                <a:lnTo>
                  <a:pt x="3566769" y="0"/>
                </a:lnTo>
                <a:lnTo>
                  <a:pt x="3566769" y="1988474"/>
                </a:lnTo>
                <a:lnTo>
                  <a:pt x="0" y="1988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Freeform 18"/>
          <p:cNvSpPr/>
          <p:nvPr/>
        </p:nvSpPr>
        <p:spPr>
          <a:xfrm>
            <a:off x="13681588" y="7345960"/>
            <a:ext cx="3581762" cy="3160594"/>
          </a:xfrm>
          <a:custGeom>
            <a:avLst/>
            <a:gdLst/>
            <a:ahLst/>
            <a:cxnLst/>
            <a:rect l="l" t="t" r="r" b="b"/>
            <a:pathLst>
              <a:path w="3581762" h="3160594">
                <a:moveTo>
                  <a:pt x="0" y="0"/>
                </a:moveTo>
                <a:lnTo>
                  <a:pt x="3581761" y="0"/>
                </a:lnTo>
                <a:lnTo>
                  <a:pt x="3581761" y="3160593"/>
                </a:lnTo>
                <a:lnTo>
                  <a:pt x="0" y="3160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662" b="-12024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9" name="Freeform 19"/>
          <p:cNvSpPr/>
          <p:nvPr/>
        </p:nvSpPr>
        <p:spPr>
          <a:xfrm>
            <a:off x="13546030" y="9240573"/>
            <a:ext cx="6705095" cy="3738091"/>
          </a:xfrm>
          <a:custGeom>
            <a:avLst/>
            <a:gdLst/>
            <a:ahLst/>
            <a:cxnLst/>
            <a:rect l="l" t="t" r="r" b="b"/>
            <a:pathLst>
              <a:path w="6705095" h="3738091">
                <a:moveTo>
                  <a:pt x="0" y="0"/>
                </a:moveTo>
                <a:lnTo>
                  <a:pt x="6705095" y="0"/>
                </a:lnTo>
                <a:lnTo>
                  <a:pt x="6705095" y="3738091"/>
                </a:lnTo>
                <a:lnTo>
                  <a:pt x="0" y="373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0" name="Freeform 20"/>
          <p:cNvSpPr/>
          <p:nvPr/>
        </p:nvSpPr>
        <p:spPr>
          <a:xfrm>
            <a:off x="11398376" y="9577274"/>
            <a:ext cx="4908139" cy="2736288"/>
          </a:xfrm>
          <a:custGeom>
            <a:avLst/>
            <a:gdLst/>
            <a:ahLst/>
            <a:cxnLst/>
            <a:rect l="l" t="t" r="r" b="b"/>
            <a:pathLst>
              <a:path w="4908139" h="2736288">
                <a:moveTo>
                  <a:pt x="0" y="0"/>
                </a:moveTo>
                <a:lnTo>
                  <a:pt x="4908139" y="0"/>
                </a:lnTo>
                <a:lnTo>
                  <a:pt x="4908139" y="2736287"/>
                </a:lnTo>
                <a:lnTo>
                  <a:pt x="0" y="2736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4" name="Freeform 24"/>
          <p:cNvSpPr/>
          <p:nvPr/>
        </p:nvSpPr>
        <p:spPr>
          <a:xfrm>
            <a:off x="3339472" y="3974177"/>
            <a:ext cx="1187094" cy="661805"/>
          </a:xfrm>
          <a:custGeom>
            <a:avLst/>
            <a:gdLst/>
            <a:ahLst/>
            <a:cxnLst/>
            <a:rect l="l" t="t" r="r" b="b"/>
            <a:pathLst>
              <a:path w="1187094" h="661805">
                <a:moveTo>
                  <a:pt x="0" y="0"/>
                </a:moveTo>
                <a:lnTo>
                  <a:pt x="1187094" y="0"/>
                </a:lnTo>
                <a:lnTo>
                  <a:pt x="1187094" y="661805"/>
                </a:lnTo>
                <a:lnTo>
                  <a:pt x="0" y="661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6" name="Freeform 26"/>
          <p:cNvSpPr/>
          <p:nvPr/>
        </p:nvSpPr>
        <p:spPr>
          <a:xfrm>
            <a:off x="1393549" y="5008789"/>
            <a:ext cx="1615241" cy="900497"/>
          </a:xfrm>
          <a:custGeom>
            <a:avLst/>
            <a:gdLst/>
            <a:ahLst/>
            <a:cxnLst/>
            <a:rect l="l" t="t" r="r" b="b"/>
            <a:pathLst>
              <a:path w="1615241" h="900497">
                <a:moveTo>
                  <a:pt x="0" y="0"/>
                </a:moveTo>
                <a:lnTo>
                  <a:pt x="1615241" y="0"/>
                </a:lnTo>
                <a:lnTo>
                  <a:pt x="1615241" y="900497"/>
                </a:lnTo>
                <a:lnTo>
                  <a:pt x="0" y="90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D369912-89CB-1CF4-AE87-40E21287C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17" y="-97739"/>
            <a:ext cx="2563928" cy="1709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C8D00AF-4235-DFEA-5063-6B66081CE73D}"/>
              </a:ext>
            </a:extLst>
          </p:cNvPr>
          <p:cNvGrpSpPr/>
          <p:nvPr/>
        </p:nvGrpSpPr>
        <p:grpSpPr>
          <a:xfrm>
            <a:off x="4909173" y="441073"/>
            <a:ext cx="7149715" cy="9000724"/>
            <a:chOff x="5521726" y="359291"/>
            <a:chExt cx="7149715" cy="9000724"/>
          </a:xfrm>
        </p:grpSpPr>
        <p:sp>
          <p:nvSpPr>
            <p:cNvPr id="22" name="TextBox 22"/>
            <p:cNvSpPr txBox="1"/>
            <p:nvPr/>
          </p:nvSpPr>
          <p:spPr>
            <a:xfrm>
              <a:off x="5521726" y="359291"/>
              <a:ext cx="6646646" cy="3376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334"/>
                </a:lnSpc>
              </a:pPr>
              <a:r>
                <a:rPr lang="en-US" sz="19524" dirty="0">
                  <a:solidFill>
                    <a:srgbClr val="0D418C"/>
                  </a:solidFill>
                  <a:latin typeface="Lumios Brush"/>
                  <a:ea typeface="Lumios Brush"/>
                  <a:cs typeface="Lumios Brush"/>
                  <a:sym typeface="Lumios Brush"/>
                </a:rPr>
                <a:t>THANK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886275" y="2188882"/>
              <a:ext cx="3664076" cy="4810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96"/>
                </a:lnSpc>
              </a:pPr>
              <a:r>
                <a:rPr lang="en-US" sz="18069" dirty="0">
                  <a:solidFill>
                    <a:srgbClr val="F29A14"/>
                  </a:solidFill>
                  <a:latin typeface="Lumios Brush"/>
                  <a:ea typeface="Lumios Brush"/>
                  <a:cs typeface="Lumios Brush"/>
                  <a:sym typeface="Lumios Brush"/>
                </a:rPr>
                <a:t>You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509049-44C5-9D5A-4F41-7AD4CB87F303}"/>
                </a:ext>
              </a:extLst>
            </p:cNvPr>
            <p:cNvSpPr txBox="1"/>
            <p:nvPr/>
          </p:nvSpPr>
          <p:spPr>
            <a:xfrm>
              <a:off x="5564003" y="4774144"/>
              <a:ext cx="7107438" cy="4585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In accordance with the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instructions of </a:t>
              </a:r>
              <a:r>
                <a:rPr lang="en-US" sz="2800" b="1" dirty="0">
                  <a:solidFill>
                    <a:schemeClr val="bg1"/>
                  </a:solidFill>
                </a:rPr>
                <a:t>Ms. Ramsha Khalid</a:t>
              </a:r>
              <a:endParaRPr lang="en-US" sz="2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all project work was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completed collaboratively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by the team members:</a:t>
              </a:r>
              <a:br>
                <a:rPr lang="en-US" sz="2400" dirty="0">
                  <a:solidFill>
                    <a:schemeClr val="bg1"/>
                  </a:solidFill>
                </a:rPr>
              </a:br>
              <a:r>
                <a:rPr lang="en-US" sz="2800" b="1" dirty="0">
                  <a:solidFill>
                    <a:schemeClr val="bg1"/>
                  </a:solidFill>
                </a:rPr>
                <a:t>Laiba Maqbool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Tahira Najeeb 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Qudsia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Fatima Waheed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Abu Bakar Butt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  Muhammad Faiq</a:t>
              </a:r>
              <a:endParaRPr lang="en-PK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0119" y="-599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4" name="Freeform 4"/>
          <p:cNvSpPr/>
          <p:nvPr/>
        </p:nvSpPr>
        <p:spPr>
          <a:xfrm>
            <a:off x="9999280" y="6105329"/>
            <a:ext cx="2382061" cy="4381966"/>
          </a:xfrm>
          <a:custGeom>
            <a:avLst/>
            <a:gdLst/>
            <a:ahLst/>
            <a:cxnLst/>
            <a:rect l="l" t="t" r="r" b="b"/>
            <a:pathLst>
              <a:path w="2382061" h="4381966">
                <a:moveTo>
                  <a:pt x="0" y="0"/>
                </a:moveTo>
                <a:lnTo>
                  <a:pt x="2382062" y="0"/>
                </a:lnTo>
                <a:lnTo>
                  <a:pt x="2382062" y="4381966"/>
                </a:lnTo>
                <a:lnTo>
                  <a:pt x="0" y="438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096" t="-67027" r="-23641" b="-10180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8349611" y="7756594"/>
            <a:ext cx="2715851" cy="3003412"/>
          </a:xfrm>
          <a:custGeom>
            <a:avLst/>
            <a:gdLst/>
            <a:ahLst/>
            <a:cxnLst/>
            <a:rect l="l" t="t" r="r" b="b"/>
            <a:pathLst>
              <a:path w="2715851" h="3003412">
                <a:moveTo>
                  <a:pt x="0" y="0"/>
                </a:moveTo>
                <a:lnTo>
                  <a:pt x="2715851" y="0"/>
                </a:lnTo>
                <a:lnTo>
                  <a:pt x="2715851" y="3003412"/>
                </a:lnTo>
                <a:lnTo>
                  <a:pt x="0" y="3003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820" t="-7251" r="-11693" b="-12947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238515" y="3280952"/>
            <a:ext cx="9145082" cy="4863344"/>
            <a:chOff x="0" y="-38100"/>
            <a:chExt cx="2044218" cy="990663"/>
          </a:xfrm>
        </p:grpSpPr>
        <p:sp>
          <p:nvSpPr>
            <p:cNvPr id="7" name="Freeform 7"/>
            <p:cNvSpPr/>
            <p:nvPr/>
          </p:nvSpPr>
          <p:spPr>
            <a:xfrm>
              <a:off x="52631" y="29695"/>
              <a:ext cx="1991587" cy="922868"/>
            </a:xfrm>
            <a:custGeom>
              <a:avLst/>
              <a:gdLst/>
              <a:ahLst/>
              <a:cxnLst/>
              <a:rect l="l" t="t" r="r" b="b"/>
              <a:pathLst>
                <a:path w="1991587" h="922868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895225"/>
                  </a:lnTo>
                  <a:cubicBezTo>
                    <a:pt x="1991587" y="902556"/>
                    <a:pt x="1988675" y="909588"/>
                    <a:pt x="1983491" y="914772"/>
                  </a:cubicBezTo>
                  <a:cubicBezTo>
                    <a:pt x="1978306" y="919956"/>
                    <a:pt x="1971275" y="922868"/>
                    <a:pt x="1963944" y="922868"/>
                  </a:cubicBezTo>
                  <a:lnTo>
                    <a:pt x="27643" y="922868"/>
                  </a:lnTo>
                  <a:cubicBezTo>
                    <a:pt x="20312" y="922868"/>
                    <a:pt x="13281" y="919956"/>
                    <a:pt x="8096" y="914772"/>
                  </a:cubicBezTo>
                  <a:cubicBezTo>
                    <a:pt x="2912" y="909588"/>
                    <a:pt x="0" y="902556"/>
                    <a:pt x="0" y="895225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91587" cy="960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30114" y="703980"/>
            <a:ext cx="5821531" cy="6307537"/>
            <a:chOff x="0" y="0"/>
            <a:chExt cx="812800" cy="11490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149017"/>
            </a:xfrm>
            <a:custGeom>
              <a:avLst/>
              <a:gdLst/>
              <a:ahLst/>
              <a:cxnLst/>
              <a:rect l="l" t="t" r="r" b="b"/>
              <a:pathLst>
                <a:path w="812800" h="1149017">
                  <a:moveTo>
                    <a:pt x="25995" y="0"/>
                  </a:moveTo>
                  <a:lnTo>
                    <a:pt x="786805" y="0"/>
                  </a:lnTo>
                  <a:cubicBezTo>
                    <a:pt x="793699" y="0"/>
                    <a:pt x="800311" y="2739"/>
                    <a:pt x="805186" y="7614"/>
                  </a:cubicBezTo>
                  <a:cubicBezTo>
                    <a:pt x="810061" y="12489"/>
                    <a:pt x="812800" y="19101"/>
                    <a:pt x="812800" y="25995"/>
                  </a:cubicBezTo>
                  <a:lnTo>
                    <a:pt x="812800" y="1123021"/>
                  </a:lnTo>
                  <a:cubicBezTo>
                    <a:pt x="812800" y="1129916"/>
                    <a:pt x="810061" y="1136528"/>
                    <a:pt x="805186" y="1141403"/>
                  </a:cubicBezTo>
                  <a:cubicBezTo>
                    <a:pt x="800311" y="1146278"/>
                    <a:pt x="793699" y="1149017"/>
                    <a:pt x="786805" y="1149017"/>
                  </a:cubicBezTo>
                  <a:lnTo>
                    <a:pt x="25995" y="1149017"/>
                  </a:lnTo>
                  <a:cubicBezTo>
                    <a:pt x="19101" y="1149017"/>
                    <a:pt x="12489" y="1146278"/>
                    <a:pt x="7614" y="1141403"/>
                  </a:cubicBezTo>
                  <a:cubicBezTo>
                    <a:pt x="2739" y="1136528"/>
                    <a:pt x="0" y="1129916"/>
                    <a:pt x="0" y="1123021"/>
                  </a:cubicBezTo>
                  <a:lnTo>
                    <a:pt x="0" y="25995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5" y="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753875" y="7353733"/>
            <a:ext cx="2280815" cy="3475015"/>
          </a:xfrm>
          <a:custGeom>
            <a:avLst/>
            <a:gdLst/>
            <a:ahLst/>
            <a:cxnLst/>
            <a:rect l="l" t="t" r="r" b="b"/>
            <a:pathLst>
              <a:path w="2280815" h="3475015">
                <a:moveTo>
                  <a:pt x="0" y="0"/>
                </a:moveTo>
                <a:lnTo>
                  <a:pt x="2280815" y="0"/>
                </a:lnTo>
                <a:lnTo>
                  <a:pt x="2280815" y="3475016"/>
                </a:lnTo>
                <a:lnTo>
                  <a:pt x="0" y="347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814" t="-19779" r="-28612" b="-28412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7" name="Freeform 17"/>
          <p:cNvSpPr/>
          <p:nvPr/>
        </p:nvSpPr>
        <p:spPr>
          <a:xfrm>
            <a:off x="10368105" y="9397386"/>
            <a:ext cx="3928259" cy="2190004"/>
          </a:xfrm>
          <a:custGeom>
            <a:avLst/>
            <a:gdLst/>
            <a:ahLst/>
            <a:cxnLst/>
            <a:rect l="l" t="t" r="r" b="b"/>
            <a:pathLst>
              <a:path w="3928259" h="2190004">
                <a:moveTo>
                  <a:pt x="0" y="0"/>
                </a:moveTo>
                <a:lnTo>
                  <a:pt x="3928259" y="0"/>
                </a:lnTo>
                <a:lnTo>
                  <a:pt x="3928259" y="2190004"/>
                </a:lnTo>
                <a:lnTo>
                  <a:pt x="0" y="2190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8" name="Freeform 18"/>
          <p:cNvSpPr/>
          <p:nvPr/>
        </p:nvSpPr>
        <p:spPr>
          <a:xfrm>
            <a:off x="7943055" y="9619993"/>
            <a:ext cx="3528963" cy="1967397"/>
          </a:xfrm>
          <a:custGeom>
            <a:avLst/>
            <a:gdLst/>
            <a:ahLst/>
            <a:cxnLst/>
            <a:rect l="l" t="t" r="r" b="b"/>
            <a:pathLst>
              <a:path w="3528963" h="1967397">
                <a:moveTo>
                  <a:pt x="0" y="0"/>
                </a:moveTo>
                <a:lnTo>
                  <a:pt x="3528963" y="0"/>
                </a:lnTo>
                <a:lnTo>
                  <a:pt x="3528963" y="1967397"/>
                </a:lnTo>
                <a:lnTo>
                  <a:pt x="0" y="1967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9" name="TextBox 19"/>
          <p:cNvSpPr txBox="1"/>
          <p:nvPr/>
        </p:nvSpPr>
        <p:spPr>
          <a:xfrm>
            <a:off x="1928719" y="1946585"/>
            <a:ext cx="6893305" cy="11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1"/>
              </a:lnSpc>
            </a:pPr>
            <a:r>
              <a:rPr lang="en-US" sz="8599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Project Objectives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1450FA0-7D92-C029-37FA-A44B65941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18BFC549-0E38-F1AA-E879-16C9B2235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81" y="3903190"/>
            <a:ext cx="8737611" cy="39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design a responsive travel agency website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showcase travel destinations and tour packages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analyze booking data using Microsoft Excel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document the project using Microsoft Word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manage and share source code using GitHub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present the complete project using animation and video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AE79FE2-40E5-0ED5-296C-21CF6D35B3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32" y="0"/>
            <a:ext cx="2068835" cy="1379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 sz="1100" dirty="0"/>
          </a:p>
        </p:txBody>
      </p:sp>
      <p:grpSp>
        <p:nvGrpSpPr>
          <p:cNvPr id="5" name="Group 5"/>
          <p:cNvGrpSpPr/>
          <p:nvPr/>
        </p:nvGrpSpPr>
        <p:grpSpPr>
          <a:xfrm>
            <a:off x="325536" y="2413733"/>
            <a:ext cx="8818464" cy="3659465"/>
            <a:chOff x="0" y="0"/>
            <a:chExt cx="1991587" cy="565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1587" cy="565984"/>
            </a:xfrm>
            <a:custGeom>
              <a:avLst/>
              <a:gdLst/>
              <a:ahLst/>
              <a:cxnLst/>
              <a:rect l="l" t="t" r="r" b="b"/>
              <a:pathLst>
                <a:path w="1991587" h="565984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538341"/>
                  </a:lnTo>
                  <a:cubicBezTo>
                    <a:pt x="1991587" y="545672"/>
                    <a:pt x="1988675" y="552704"/>
                    <a:pt x="1983491" y="557888"/>
                  </a:cubicBezTo>
                  <a:cubicBezTo>
                    <a:pt x="1978306" y="563072"/>
                    <a:pt x="1971275" y="565984"/>
                    <a:pt x="1963944" y="565984"/>
                  </a:cubicBezTo>
                  <a:lnTo>
                    <a:pt x="27643" y="565984"/>
                  </a:lnTo>
                  <a:cubicBezTo>
                    <a:pt x="20312" y="565984"/>
                    <a:pt x="13281" y="563072"/>
                    <a:pt x="8096" y="557888"/>
                  </a:cubicBezTo>
                  <a:cubicBezTo>
                    <a:pt x="2912" y="552704"/>
                    <a:pt x="0" y="545672"/>
                    <a:pt x="0" y="538341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91587" cy="604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01229" y="999038"/>
            <a:ext cx="6893305" cy="119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9099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Website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0440" y="2648425"/>
            <a:ext cx="6889728" cy="326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Dream Travel Agency is a demo travel website created to help users explore different travel destinations and tour packages.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The website provides an easy and user-friendly interface for customers to view services and contact the agency.</a:t>
            </a:r>
            <a:endParaRPr lang="en-US" sz="2400" b="1" dirty="0">
              <a:solidFill>
                <a:schemeClr val="bg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798273-6F2C-CDB4-CDF8-993DBEC63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47"/>
            <a:ext cx="2209800" cy="147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101FF1-DF64-1C45-7853-80FAEA6AA1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184" y="4120294"/>
            <a:ext cx="6019800" cy="527245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B8277E-E4DC-E96B-A4C9-03C9C280D7F0}"/>
              </a:ext>
            </a:extLst>
          </p:cNvPr>
          <p:cNvSpPr txBox="1"/>
          <p:nvPr/>
        </p:nvSpPr>
        <p:spPr>
          <a:xfrm>
            <a:off x="9469536" y="3153570"/>
            <a:ext cx="85850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Lumios Brush"/>
                <a:cs typeface="Times New Roman" panose="02020603050405020304" pitchFamily="18" charset="0"/>
                <a:sym typeface="Lumios Brush"/>
              </a:rPr>
              <a:t>Website Structure and code Design</a:t>
            </a:r>
          </a:p>
          <a:p>
            <a:endParaRPr lang="en-PK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45952" y="571724"/>
            <a:ext cx="405799" cy="382927"/>
          </a:xfrm>
          <a:custGeom>
            <a:avLst/>
            <a:gdLst/>
            <a:ahLst/>
            <a:cxnLst/>
            <a:rect l="l" t="t" r="r" b="b"/>
            <a:pathLst>
              <a:path w="405799" h="382927">
                <a:moveTo>
                  <a:pt x="0" y="0"/>
                </a:moveTo>
                <a:lnTo>
                  <a:pt x="405800" y="0"/>
                </a:lnTo>
                <a:lnTo>
                  <a:pt x="405800" y="382927"/>
                </a:lnTo>
                <a:lnTo>
                  <a:pt x="0" y="382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grpSp>
        <p:nvGrpSpPr>
          <p:cNvPr id="6" name="Group 6"/>
          <p:cNvGrpSpPr/>
          <p:nvPr/>
        </p:nvGrpSpPr>
        <p:grpSpPr>
          <a:xfrm>
            <a:off x="750391" y="2086836"/>
            <a:ext cx="5269724" cy="2533862"/>
            <a:chOff x="0" y="0"/>
            <a:chExt cx="1991587" cy="9228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91587" cy="922868"/>
            </a:xfrm>
            <a:custGeom>
              <a:avLst/>
              <a:gdLst/>
              <a:ahLst/>
              <a:cxnLst/>
              <a:rect l="l" t="t" r="r" b="b"/>
              <a:pathLst>
                <a:path w="1991587" h="922868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895225"/>
                  </a:lnTo>
                  <a:cubicBezTo>
                    <a:pt x="1991587" y="902556"/>
                    <a:pt x="1988675" y="909588"/>
                    <a:pt x="1983491" y="914772"/>
                  </a:cubicBezTo>
                  <a:cubicBezTo>
                    <a:pt x="1978306" y="919956"/>
                    <a:pt x="1971275" y="922868"/>
                    <a:pt x="1963944" y="922868"/>
                  </a:cubicBezTo>
                  <a:lnTo>
                    <a:pt x="27643" y="922868"/>
                  </a:lnTo>
                  <a:cubicBezTo>
                    <a:pt x="20312" y="922868"/>
                    <a:pt x="13281" y="919956"/>
                    <a:pt x="8096" y="914772"/>
                  </a:cubicBezTo>
                  <a:cubicBezTo>
                    <a:pt x="2912" y="909588"/>
                    <a:pt x="0" y="902556"/>
                    <a:pt x="0" y="895225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91587" cy="960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35890" y="7247751"/>
            <a:ext cx="5093434" cy="2825687"/>
            <a:chOff x="-796740" y="-17011"/>
            <a:chExt cx="1067531" cy="542864"/>
          </a:xfrm>
        </p:grpSpPr>
        <p:sp>
          <p:nvSpPr>
            <p:cNvPr id="10" name="Freeform 10"/>
            <p:cNvSpPr/>
            <p:nvPr/>
          </p:nvSpPr>
          <p:spPr>
            <a:xfrm>
              <a:off x="-796740" y="-17011"/>
              <a:ext cx="1067531" cy="542864"/>
            </a:xfrm>
            <a:custGeom>
              <a:avLst/>
              <a:gdLst/>
              <a:ahLst/>
              <a:cxnLst/>
              <a:rect l="l" t="t" r="r" b="b"/>
              <a:pathLst>
                <a:path w="1067531" h="542864">
                  <a:moveTo>
                    <a:pt x="17977" y="0"/>
                  </a:moveTo>
                  <a:lnTo>
                    <a:pt x="1049554" y="0"/>
                  </a:lnTo>
                  <a:cubicBezTo>
                    <a:pt x="1059483" y="0"/>
                    <a:pt x="1067531" y="8048"/>
                    <a:pt x="1067531" y="17977"/>
                  </a:cubicBezTo>
                  <a:lnTo>
                    <a:pt x="1067531" y="524887"/>
                  </a:lnTo>
                  <a:cubicBezTo>
                    <a:pt x="1067531" y="534815"/>
                    <a:pt x="1059483" y="542864"/>
                    <a:pt x="1049554" y="542864"/>
                  </a:cubicBezTo>
                  <a:lnTo>
                    <a:pt x="17977" y="542864"/>
                  </a:lnTo>
                  <a:cubicBezTo>
                    <a:pt x="13209" y="542864"/>
                    <a:pt x="8637" y="540970"/>
                    <a:pt x="5265" y="537598"/>
                  </a:cubicBezTo>
                  <a:cubicBezTo>
                    <a:pt x="1894" y="534227"/>
                    <a:pt x="0" y="529655"/>
                    <a:pt x="0" y="524887"/>
                  </a:cubicBezTo>
                  <a:lnTo>
                    <a:pt x="0" y="17977"/>
                  </a:lnTo>
                  <a:cubicBezTo>
                    <a:pt x="0" y="13209"/>
                    <a:pt x="1894" y="8637"/>
                    <a:pt x="5265" y="5265"/>
                  </a:cubicBezTo>
                  <a:cubicBezTo>
                    <a:pt x="8637" y="1894"/>
                    <a:pt x="13209" y="0"/>
                    <a:pt x="17977" y="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34068" y="4195173"/>
            <a:ext cx="5268698" cy="2825687"/>
            <a:chOff x="-343092" y="29202"/>
            <a:chExt cx="1067531" cy="463611"/>
          </a:xfrm>
        </p:grpSpPr>
        <p:sp>
          <p:nvSpPr>
            <p:cNvPr id="12" name="Freeform 12"/>
            <p:cNvSpPr/>
            <p:nvPr/>
          </p:nvSpPr>
          <p:spPr>
            <a:xfrm>
              <a:off x="-343092" y="29202"/>
              <a:ext cx="1067531" cy="463611"/>
            </a:xfrm>
            <a:custGeom>
              <a:avLst/>
              <a:gdLst/>
              <a:ahLst/>
              <a:cxnLst/>
              <a:rect l="l" t="t" r="r" b="b"/>
              <a:pathLst>
                <a:path w="1067531" h="463611">
                  <a:moveTo>
                    <a:pt x="17977" y="0"/>
                  </a:moveTo>
                  <a:lnTo>
                    <a:pt x="1049554" y="0"/>
                  </a:lnTo>
                  <a:cubicBezTo>
                    <a:pt x="1059483" y="0"/>
                    <a:pt x="1067531" y="8048"/>
                    <a:pt x="1067531" y="17977"/>
                  </a:cubicBezTo>
                  <a:lnTo>
                    <a:pt x="1067531" y="445634"/>
                  </a:lnTo>
                  <a:cubicBezTo>
                    <a:pt x="1067531" y="450402"/>
                    <a:pt x="1065637" y="454974"/>
                    <a:pt x="1062266" y="458346"/>
                  </a:cubicBezTo>
                  <a:cubicBezTo>
                    <a:pt x="1058895" y="461717"/>
                    <a:pt x="1054322" y="463611"/>
                    <a:pt x="1049554" y="463611"/>
                  </a:cubicBezTo>
                  <a:lnTo>
                    <a:pt x="17977" y="463611"/>
                  </a:lnTo>
                  <a:cubicBezTo>
                    <a:pt x="8048" y="463611"/>
                    <a:pt x="0" y="455562"/>
                    <a:pt x="0" y="445634"/>
                  </a:cubicBezTo>
                  <a:lnTo>
                    <a:pt x="0" y="17977"/>
                  </a:lnTo>
                  <a:cubicBezTo>
                    <a:pt x="0" y="13209"/>
                    <a:pt x="1894" y="8637"/>
                    <a:pt x="5265" y="5265"/>
                  </a:cubicBezTo>
                  <a:cubicBezTo>
                    <a:pt x="8637" y="1894"/>
                    <a:pt x="13209" y="0"/>
                    <a:pt x="17977" y="0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008175" y="-1251828"/>
            <a:ext cx="4178055" cy="2329266"/>
          </a:xfrm>
          <a:custGeom>
            <a:avLst/>
            <a:gdLst/>
            <a:ahLst/>
            <a:cxnLst/>
            <a:rect l="l" t="t" r="r" b="b"/>
            <a:pathLst>
              <a:path w="4178055" h="2329266">
                <a:moveTo>
                  <a:pt x="0" y="0"/>
                </a:moveTo>
                <a:lnTo>
                  <a:pt x="4178055" y="0"/>
                </a:lnTo>
                <a:lnTo>
                  <a:pt x="4178055" y="2329266"/>
                </a:lnTo>
                <a:lnTo>
                  <a:pt x="0" y="23292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5" name="Freeform 15"/>
          <p:cNvSpPr/>
          <p:nvPr/>
        </p:nvSpPr>
        <p:spPr>
          <a:xfrm>
            <a:off x="12738172" y="-899052"/>
            <a:ext cx="3753368" cy="2092503"/>
          </a:xfrm>
          <a:custGeom>
            <a:avLst/>
            <a:gdLst/>
            <a:ahLst/>
            <a:cxnLst/>
            <a:rect l="l" t="t" r="r" b="b"/>
            <a:pathLst>
              <a:path w="3753368" h="2092503">
                <a:moveTo>
                  <a:pt x="0" y="0"/>
                </a:moveTo>
                <a:lnTo>
                  <a:pt x="3753368" y="0"/>
                </a:lnTo>
                <a:lnTo>
                  <a:pt x="3753368" y="2092502"/>
                </a:lnTo>
                <a:lnTo>
                  <a:pt x="0" y="2092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7" name="TextBox 17"/>
          <p:cNvSpPr txBox="1"/>
          <p:nvPr/>
        </p:nvSpPr>
        <p:spPr>
          <a:xfrm>
            <a:off x="11129737" y="505308"/>
            <a:ext cx="1478674" cy="37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36182" y="556856"/>
            <a:ext cx="1478674" cy="37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42627" y="597473"/>
            <a:ext cx="1478674" cy="37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32840" y="204006"/>
            <a:ext cx="6006867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826"/>
              </a:lnSpc>
            </a:pPr>
            <a:r>
              <a:rPr lang="en-US" sz="9099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Website  Demo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35111" y="2912421"/>
            <a:ext cx="7029989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6F1404-BE77-8ED0-6A3E-A420294FA5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523" y="-116063"/>
            <a:ext cx="2423176" cy="16154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F6121F-8E48-4794-82D1-046734BEFA9E}"/>
              </a:ext>
            </a:extLst>
          </p:cNvPr>
          <p:cNvSpPr txBox="1"/>
          <p:nvPr/>
        </p:nvSpPr>
        <p:spPr>
          <a:xfrm>
            <a:off x="977866" y="2342287"/>
            <a:ext cx="5093434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Home Page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 Attractive hero section with travel theme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 Highlights popular travel destinations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 Easy navigation for users</a:t>
            </a:r>
          </a:p>
        </p:txBody>
      </p:sp>
      <p:grpSp>
        <p:nvGrpSpPr>
          <p:cNvPr id="27" name="Group 6">
            <a:extLst>
              <a:ext uri="{FF2B5EF4-FFF2-40B4-BE49-F238E27FC236}">
                <a16:creationId xmlns:a16="http://schemas.microsoft.com/office/drawing/2014/main" id="{43566395-CA14-736A-823D-B4367BDE3D92}"/>
              </a:ext>
            </a:extLst>
          </p:cNvPr>
          <p:cNvGrpSpPr/>
          <p:nvPr/>
        </p:nvGrpSpPr>
        <p:grpSpPr>
          <a:xfrm>
            <a:off x="750076" y="7549793"/>
            <a:ext cx="5269723" cy="2581801"/>
            <a:chOff x="-2791" y="-76551"/>
            <a:chExt cx="1994378" cy="999419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8F681B5-20A6-622F-8426-3188A14A41F9}"/>
                </a:ext>
              </a:extLst>
            </p:cNvPr>
            <p:cNvSpPr/>
            <p:nvPr/>
          </p:nvSpPr>
          <p:spPr>
            <a:xfrm>
              <a:off x="-2791" y="-76551"/>
              <a:ext cx="1991587" cy="922868"/>
            </a:xfrm>
            <a:custGeom>
              <a:avLst/>
              <a:gdLst/>
              <a:ahLst/>
              <a:cxnLst/>
              <a:rect l="l" t="t" r="r" b="b"/>
              <a:pathLst>
                <a:path w="1991587" h="922868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895225"/>
                  </a:lnTo>
                  <a:cubicBezTo>
                    <a:pt x="1991587" y="902556"/>
                    <a:pt x="1988675" y="909588"/>
                    <a:pt x="1983491" y="914772"/>
                  </a:cubicBezTo>
                  <a:cubicBezTo>
                    <a:pt x="1978306" y="919956"/>
                    <a:pt x="1971275" y="922868"/>
                    <a:pt x="1963944" y="922868"/>
                  </a:cubicBezTo>
                  <a:lnTo>
                    <a:pt x="27643" y="922868"/>
                  </a:lnTo>
                  <a:cubicBezTo>
                    <a:pt x="20312" y="922868"/>
                    <a:pt x="13281" y="919956"/>
                    <a:pt x="8096" y="914772"/>
                  </a:cubicBezTo>
                  <a:cubicBezTo>
                    <a:pt x="2912" y="909588"/>
                    <a:pt x="0" y="902556"/>
                    <a:pt x="0" y="895225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chemeClr val="bg1"/>
                  </a:solidFill>
                </a:rPr>
                <a:t>     Contact Page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</a:rPr>
                <a:t>Customer inquiry form available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</a:rPr>
                <a:t>  Allows users to contact the agency easily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bg1"/>
                  </a:solidFill>
                </a:rPr>
                <a:t>  Displays basic contact information</a:t>
              </a:r>
            </a:p>
            <a:p>
              <a:endParaRPr lang="en-PK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707FA524-A824-4B21-5F93-77305AFBC278}"/>
                </a:ext>
              </a:extLst>
            </p:cNvPr>
            <p:cNvSpPr txBox="1"/>
            <p:nvPr/>
          </p:nvSpPr>
          <p:spPr>
            <a:xfrm>
              <a:off x="0" y="-38100"/>
              <a:ext cx="1991587" cy="960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0" name="Group 6">
            <a:extLst>
              <a:ext uri="{FF2B5EF4-FFF2-40B4-BE49-F238E27FC236}">
                <a16:creationId xmlns:a16="http://schemas.microsoft.com/office/drawing/2014/main" id="{BF4AAF1B-2D09-450B-874A-45F498FDBDF5}"/>
              </a:ext>
            </a:extLst>
          </p:cNvPr>
          <p:cNvGrpSpPr/>
          <p:nvPr/>
        </p:nvGrpSpPr>
        <p:grpSpPr>
          <a:xfrm>
            <a:off x="750076" y="4881639"/>
            <a:ext cx="5269723" cy="2353092"/>
            <a:chOff x="0" y="0"/>
            <a:chExt cx="1991587" cy="922868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7AF0F441-FEFB-1B8D-1C09-622A76B405FC}"/>
                </a:ext>
              </a:extLst>
            </p:cNvPr>
            <p:cNvSpPr/>
            <p:nvPr/>
          </p:nvSpPr>
          <p:spPr>
            <a:xfrm>
              <a:off x="0" y="0"/>
              <a:ext cx="1991587" cy="922868"/>
            </a:xfrm>
            <a:custGeom>
              <a:avLst/>
              <a:gdLst/>
              <a:ahLst/>
              <a:cxnLst/>
              <a:rect l="l" t="t" r="r" b="b"/>
              <a:pathLst>
                <a:path w="1991587" h="922868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895225"/>
                  </a:lnTo>
                  <a:cubicBezTo>
                    <a:pt x="1991587" y="902556"/>
                    <a:pt x="1988675" y="909588"/>
                    <a:pt x="1983491" y="914772"/>
                  </a:cubicBezTo>
                  <a:cubicBezTo>
                    <a:pt x="1978306" y="919956"/>
                    <a:pt x="1971275" y="922868"/>
                    <a:pt x="1963944" y="922868"/>
                  </a:cubicBezTo>
                  <a:lnTo>
                    <a:pt x="27643" y="922868"/>
                  </a:lnTo>
                  <a:cubicBezTo>
                    <a:pt x="20312" y="922868"/>
                    <a:pt x="13281" y="919956"/>
                    <a:pt x="8096" y="914772"/>
                  </a:cubicBezTo>
                  <a:cubicBezTo>
                    <a:pt x="2912" y="909588"/>
                    <a:pt x="0" y="902556"/>
                    <a:pt x="0" y="895225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28A47C79-BF78-CAD2-FCB0-33F8CD9CB610}"/>
                </a:ext>
              </a:extLst>
            </p:cNvPr>
            <p:cNvSpPr txBox="1"/>
            <p:nvPr/>
          </p:nvSpPr>
          <p:spPr>
            <a:xfrm>
              <a:off x="0" y="-38100"/>
              <a:ext cx="1991587" cy="960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81B4BD9-1E5C-C45C-6F81-A25A93CFFFC8}"/>
              </a:ext>
            </a:extLst>
          </p:cNvPr>
          <p:cNvSpPr txBox="1"/>
          <p:nvPr/>
        </p:nvSpPr>
        <p:spPr>
          <a:xfrm>
            <a:off x="994593" y="5075357"/>
            <a:ext cx="47997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Services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Displays different travel packages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Shows packages and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Helps users choose suitable tours</a:t>
            </a:r>
          </a:p>
          <a:p>
            <a:endParaRPr lang="en-PK" dirty="0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DCFC05FE-7E50-F8A9-C4DE-67F683731DB3}"/>
              </a:ext>
            </a:extLst>
          </p:cNvPr>
          <p:cNvGrpSpPr/>
          <p:nvPr/>
        </p:nvGrpSpPr>
        <p:grpSpPr>
          <a:xfrm>
            <a:off x="12953718" y="1070714"/>
            <a:ext cx="5093434" cy="2873442"/>
            <a:chOff x="-97491" y="-224353"/>
            <a:chExt cx="1067531" cy="542864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4E33AD2-76C9-D3AE-50DD-1BDB0262587D}"/>
                </a:ext>
              </a:extLst>
            </p:cNvPr>
            <p:cNvSpPr/>
            <p:nvPr/>
          </p:nvSpPr>
          <p:spPr>
            <a:xfrm>
              <a:off x="-97491" y="-224353"/>
              <a:ext cx="1067531" cy="542864"/>
            </a:xfrm>
            <a:custGeom>
              <a:avLst/>
              <a:gdLst/>
              <a:ahLst/>
              <a:cxnLst/>
              <a:rect l="l" t="t" r="r" b="b"/>
              <a:pathLst>
                <a:path w="1067531" h="542864">
                  <a:moveTo>
                    <a:pt x="17977" y="0"/>
                  </a:moveTo>
                  <a:lnTo>
                    <a:pt x="1049554" y="0"/>
                  </a:lnTo>
                  <a:cubicBezTo>
                    <a:pt x="1059483" y="0"/>
                    <a:pt x="1067531" y="8048"/>
                    <a:pt x="1067531" y="17977"/>
                  </a:cubicBezTo>
                  <a:lnTo>
                    <a:pt x="1067531" y="524887"/>
                  </a:lnTo>
                  <a:cubicBezTo>
                    <a:pt x="1067531" y="534815"/>
                    <a:pt x="1059483" y="542864"/>
                    <a:pt x="1049554" y="542864"/>
                  </a:cubicBezTo>
                  <a:lnTo>
                    <a:pt x="17977" y="542864"/>
                  </a:lnTo>
                  <a:cubicBezTo>
                    <a:pt x="13209" y="542864"/>
                    <a:pt x="8637" y="540970"/>
                    <a:pt x="5265" y="537598"/>
                  </a:cubicBezTo>
                  <a:cubicBezTo>
                    <a:pt x="1894" y="534227"/>
                    <a:pt x="0" y="529655"/>
                    <a:pt x="0" y="524887"/>
                  </a:cubicBezTo>
                  <a:lnTo>
                    <a:pt x="0" y="17977"/>
                  </a:lnTo>
                  <a:cubicBezTo>
                    <a:pt x="0" y="13209"/>
                    <a:pt x="1894" y="8637"/>
                    <a:pt x="5265" y="5265"/>
                  </a:cubicBezTo>
                  <a:cubicBezTo>
                    <a:pt x="8637" y="1894"/>
                    <a:pt x="13209" y="0"/>
                    <a:pt x="17977" y="0"/>
                  </a:cubicBez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76955C-691F-833D-8927-DFF4794758DA}"/>
              </a:ext>
            </a:extLst>
          </p:cNvPr>
          <p:cNvCxnSpPr/>
          <p:nvPr/>
        </p:nvCxnSpPr>
        <p:spPr>
          <a:xfrm flipV="1">
            <a:off x="6629400" y="1982227"/>
            <a:ext cx="4953207" cy="1637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6AF5CF-6D2F-B590-0734-8DBCC1A32089}"/>
              </a:ext>
            </a:extLst>
          </p:cNvPr>
          <p:cNvCxnSpPr>
            <a:cxnSpLocks/>
          </p:cNvCxnSpPr>
          <p:nvPr/>
        </p:nvCxnSpPr>
        <p:spPr>
          <a:xfrm flipV="1">
            <a:off x="6617205" y="5448300"/>
            <a:ext cx="3318633" cy="10583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9C7BD5B-1A15-5166-767D-ACCE964B442D}"/>
              </a:ext>
            </a:extLst>
          </p:cNvPr>
          <p:cNvCxnSpPr>
            <a:cxnSpLocks/>
          </p:cNvCxnSpPr>
          <p:nvPr/>
        </p:nvCxnSpPr>
        <p:spPr>
          <a:xfrm flipV="1">
            <a:off x="6279322" y="8449023"/>
            <a:ext cx="1947375" cy="7330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434" y="-1393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5" name="Group 5"/>
          <p:cNvGrpSpPr/>
          <p:nvPr/>
        </p:nvGrpSpPr>
        <p:grpSpPr>
          <a:xfrm>
            <a:off x="-228600" y="5925489"/>
            <a:ext cx="8774170" cy="4033253"/>
            <a:chOff x="0" y="-72157"/>
            <a:chExt cx="2093192" cy="995025"/>
          </a:xfrm>
        </p:grpSpPr>
        <p:sp>
          <p:nvSpPr>
            <p:cNvPr id="6" name="Freeform 6"/>
            <p:cNvSpPr/>
            <p:nvPr/>
          </p:nvSpPr>
          <p:spPr>
            <a:xfrm>
              <a:off x="101605" y="-72157"/>
              <a:ext cx="1991587" cy="922868"/>
            </a:xfrm>
            <a:custGeom>
              <a:avLst/>
              <a:gdLst/>
              <a:ahLst/>
              <a:cxnLst/>
              <a:rect l="l" t="t" r="r" b="b"/>
              <a:pathLst>
                <a:path w="1991587" h="922868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895225"/>
                  </a:lnTo>
                  <a:cubicBezTo>
                    <a:pt x="1991587" y="902556"/>
                    <a:pt x="1988675" y="909588"/>
                    <a:pt x="1983491" y="914772"/>
                  </a:cubicBezTo>
                  <a:cubicBezTo>
                    <a:pt x="1978306" y="919956"/>
                    <a:pt x="1971275" y="922868"/>
                    <a:pt x="1963944" y="922868"/>
                  </a:cubicBezTo>
                  <a:lnTo>
                    <a:pt x="27643" y="922868"/>
                  </a:lnTo>
                  <a:cubicBezTo>
                    <a:pt x="20312" y="922868"/>
                    <a:pt x="13281" y="919956"/>
                    <a:pt x="8096" y="914772"/>
                  </a:cubicBezTo>
                  <a:cubicBezTo>
                    <a:pt x="2912" y="909588"/>
                    <a:pt x="0" y="902556"/>
                    <a:pt x="0" y="895225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91587" cy="960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78858" y="1950400"/>
            <a:ext cx="4799763" cy="5631500"/>
            <a:chOff x="-10929" y="-8405"/>
            <a:chExt cx="812800" cy="1149017"/>
          </a:xfrm>
        </p:grpSpPr>
        <p:sp>
          <p:nvSpPr>
            <p:cNvPr id="9" name="Freeform 9"/>
            <p:cNvSpPr/>
            <p:nvPr/>
          </p:nvSpPr>
          <p:spPr>
            <a:xfrm>
              <a:off x="-10929" y="-8405"/>
              <a:ext cx="812800" cy="1149017"/>
            </a:xfrm>
            <a:custGeom>
              <a:avLst/>
              <a:gdLst/>
              <a:ahLst/>
              <a:cxnLst/>
              <a:rect l="l" t="t" r="r" b="b"/>
              <a:pathLst>
                <a:path w="812800" h="1149017">
                  <a:moveTo>
                    <a:pt x="25995" y="0"/>
                  </a:moveTo>
                  <a:lnTo>
                    <a:pt x="786805" y="0"/>
                  </a:lnTo>
                  <a:cubicBezTo>
                    <a:pt x="793699" y="0"/>
                    <a:pt x="800311" y="2739"/>
                    <a:pt x="805186" y="7614"/>
                  </a:cubicBezTo>
                  <a:cubicBezTo>
                    <a:pt x="810061" y="12489"/>
                    <a:pt x="812800" y="19101"/>
                    <a:pt x="812800" y="25995"/>
                  </a:cubicBezTo>
                  <a:lnTo>
                    <a:pt x="812800" y="1123021"/>
                  </a:lnTo>
                  <a:cubicBezTo>
                    <a:pt x="812800" y="1129916"/>
                    <a:pt x="810061" y="1136528"/>
                    <a:pt x="805186" y="1141403"/>
                  </a:cubicBezTo>
                  <a:cubicBezTo>
                    <a:pt x="800311" y="1146278"/>
                    <a:pt x="793699" y="1149017"/>
                    <a:pt x="786805" y="1149017"/>
                  </a:cubicBezTo>
                  <a:lnTo>
                    <a:pt x="25995" y="1149017"/>
                  </a:lnTo>
                  <a:cubicBezTo>
                    <a:pt x="19101" y="1149017"/>
                    <a:pt x="12489" y="1146278"/>
                    <a:pt x="7614" y="1141403"/>
                  </a:cubicBezTo>
                  <a:cubicBezTo>
                    <a:pt x="2739" y="1136528"/>
                    <a:pt x="0" y="1129916"/>
                    <a:pt x="0" y="1123021"/>
                  </a:cubicBezTo>
                  <a:lnTo>
                    <a:pt x="0" y="25995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5" y="0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35177" y="1469885"/>
            <a:ext cx="10414940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9099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MS-word Documentation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35111" y="3933740"/>
            <a:ext cx="7029989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96501" y="2835553"/>
            <a:ext cx="10175156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/>
              <a:t>The project documentation was created using Microsoft Word.</a:t>
            </a:r>
            <a:endParaRPr lang="en-US" sz="2800" b="1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301A59F-DF0B-B08D-7FE0-5289CF7523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153629"/>
            <a:ext cx="2403016" cy="16020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BA0D01-2887-2B9A-497D-6FF80E2B2958}"/>
              </a:ext>
            </a:extLst>
          </p:cNvPr>
          <p:cNvSpPr txBox="1"/>
          <p:nvPr/>
        </p:nvSpPr>
        <p:spPr>
          <a:xfrm>
            <a:off x="431125" y="6058706"/>
            <a:ext cx="94202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The document includes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PK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6E45EE73-EB15-BA05-3B94-E8A3C41A0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25" y="6553992"/>
            <a:ext cx="7917552" cy="280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Project introduction and objectives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Website structure and key features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Summary of Excel data analysis</a:t>
            </a:r>
            <a:r>
              <a:rPr kumimoji="0" lang="en-US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&amp; charts screenshots.</a:t>
            </a:r>
            <a:endParaRPr kumimoji="0" lang="en-PK" altLang="en-PK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Links to the live website (GitHub Pages) and GitHub repository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Reference and link to the animated project demo video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LinkedIn profile link for professional project sharing</a:t>
            </a:r>
          </a:p>
        </p:txBody>
      </p:sp>
      <p:grpSp>
        <p:nvGrpSpPr>
          <p:cNvPr id="35" name="Group 8">
            <a:extLst>
              <a:ext uri="{FF2B5EF4-FFF2-40B4-BE49-F238E27FC236}">
                <a16:creationId xmlns:a16="http://schemas.microsoft.com/office/drawing/2014/main" id="{3CF987C4-316C-165C-5CAD-202B53DB9BE4}"/>
              </a:ext>
            </a:extLst>
          </p:cNvPr>
          <p:cNvGrpSpPr/>
          <p:nvPr/>
        </p:nvGrpSpPr>
        <p:grpSpPr>
          <a:xfrm>
            <a:off x="10151522" y="2900210"/>
            <a:ext cx="3488278" cy="6459103"/>
            <a:chOff x="-95699" y="-1108317"/>
            <a:chExt cx="730562" cy="1867034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A9A1C352-9ABB-9EA7-E636-D7B05F72C4C1}"/>
                </a:ext>
              </a:extLst>
            </p:cNvPr>
            <p:cNvSpPr/>
            <p:nvPr/>
          </p:nvSpPr>
          <p:spPr>
            <a:xfrm>
              <a:off x="-95699" y="-205488"/>
              <a:ext cx="730562" cy="964205"/>
            </a:xfrm>
            <a:custGeom>
              <a:avLst/>
              <a:gdLst/>
              <a:ahLst/>
              <a:cxnLst/>
              <a:rect l="l" t="t" r="r" b="b"/>
              <a:pathLst>
                <a:path w="812800" h="1149017">
                  <a:moveTo>
                    <a:pt x="25995" y="0"/>
                  </a:moveTo>
                  <a:lnTo>
                    <a:pt x="786805" y="0"/>
                  </a:lnTo>
                  <a:cubicBezTo>
                    <a:pt x="793699" y="0"/>
                    <a:pt x="800311" y="2739"/>
                    <a:pt x="805186" y="7614"/>
                  </a:cubicBezTo>
                  <a:cubicBezTo>
                    <a:pt x="810061" y="12489"/>
                    <a:pt x="812800" y="19101"/>
                    <a:pt x="812800" y="25995"/>
                  </a:cubicBezTo>
                  <a:lnTo>
                    <a:pt x="812800" y="1123021"/>
                  </a:lnTo>
                  <a:cubicBezTo>
                    <a:pt x="812800" y="1129916"/>
                    <a:pt x="810061" y="1136528"/>
                    <a:pt x="805186" y="1141403"/>
                  </a:cubicBezTo>
                  <a:cubicBezTo>
                    <a:pt x="800311" y="1146278"/>
                    <a:pt x="793699" y="1149017"/>
                    <a:pt x="786805" y="1149017"/>
                  </a:cubicBezTo>
                  <a:lnTo>
                    <a:pt x="25995" y="1149017"/>
                  </a:lnTo>
                  <a:cubicBezTo>
                    <a:pt x="19101" y="1149017"/>
                    <a:pt x="12489" y="1146278"/>
                    <a:pt x="7614" y="1141403"/>
                  </a:cubicBezTo>
                  <a:cubicBezTo>
                    <a:pt x="2739" y="1136528"/>
                    <a:pt x="0" y="1129916"/>
                    <a:pt x="0" y="1123021"/>
                  </a:cubicBezTo>
                  <a:lnTo>
                    <a:pt x="0" y="25995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5" y="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EE9A7E75-63AD-4700-3A10-6EF2638A63CF}"/>
                </a:ext>
              </a:extLst>
            </p:cNvPr>
            <p:cNvSpPr/>
            <p:nvPr/>
          </p:nvSpPr>
          <p:spPr>
            <a:xfrm>
              <a:off x="-95699" y="-1108317"/>
              <a:ext cx="703699" cy="894875"/>
            </a:xfrm>
            <a:custGeom>
              <a:avLst/>
              <a:gdLst/>
              <a:ahLst/>
              <a:cxnLst/>
              <a:rect l="l" t="t" r="r" b="b"/>
              <a:pathLst>
                <a:path w="812800" h="1149017">
                  <a:moveTo>
                    <a:pt x="25995" y="0"/>
                  </a:moveTo>
                  <a:lnTo>
                    <a:pt x="786805" y="0"/>
                  </a:lnTo>
                  <a:cubicBezTo>
                    <a:pt x="793699" y="0"/>
                    <a:pt x="800311" y="2739"/>
                    <a:pt x="805186" y="7614"/>
                  </a:cubicBezTo>
                  <a:cubicBezTo>
                    <a:pt x="810061" y="12489"/>
                    <a:pt x="812800" y="19101"/>
                    <a:pt x="812800" y="25995"/>
                  </a:cubicBezTo>
                  <a:lnTo>
                    <a:pt x="812800" y="1123021"/>
                  </a:lnTo>
                  <a:cubicBezTo>
                    <a:pt x="812800" y="1129916"/>
                    <a:pt x="810061" y="1136528"/>
                    <a:pt x="805186" y="1141403"/>
                  </a:cubicBezTo>
                  <a:cubicBezTo>
                    <a:pt x="800311" y="1146278"/>
                    <a:pt x="793699" y="1149017"/>
                    <a:pt x="786805" y="1149017"/>
                  </a:cubicBezTo>
                  <a:lnTo>
                    <a:pt x="25995" y="1149017"/>
                  </a:lnTo>
                  <a:cubicBezTo>
                    <a:pt x="19101" y="1149017"/>
                    <a:pt x="12489" y="1146278"/>
                    <a:pt x="7614" y="1141403"/>
                  </a:cubicBezTo>
                  <a:cubicBezTo>
                    <a:pt x="2739" y="1136528"/>
                    <a:pt x="0" y="1129916"/>
                    <a:pt x="0" y="1123021"/>
                  </a:cubicBezTo>
                  <a:lnTo>
                    <a:pt x="0" y="25995"/>
                  </a:lnTo>
                  <a:cubicBezTo>
                    <a:pt x="0" y="19101"/>
                    <a:pt x="2739" y="12489"/>
                    <a:pt x="7614" y="7614"/>
                  </a:cubicBezTo>
                  <a:cubicBezTo>
                    <a:pt x="12489" y="2739"/>
                    <a:pt x="19101" y="0"/>
                    <a:pt x="25995" y="0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E470625A-67D9-6552-42F7-6E3B464EEED2}"/>
              </a:ext>
            </a:extLst>
          </p:cNvPr>
          <p:cNvCxnSpPr>
            <a:cxnSpLocks/>
          </p:cNvCxnSpPr>
          <p:nvPr/>
        </p:nvCxnSpPr>
        <p:spPr>
          <a:xfrm flipV="1">
            <a:off x="4158209" y="3619009"/>
            <a:ext cx="4843066" cy="1752600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441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5" name="Freeform 5"/>
          <p:cNvSpPr/>
          <p:nvPr/>
        </p:nvSpPr>
        <p:spPr>
          <a:xfrm>
            <a:off x="16580349" y="6352568"/>
            <a:ext cx="2138779" cy="3934432"/>
          </a:xfrm>
          <a:custGeom>
            <a:avLst/>
            <a:gdLst/>
            <a:ahLst/>
            <a:cxnLst/>
            <a:rect l="l" t="t" r="r" b="b"/>
            <a:pathLst>
              <a:path w="2138779" h="3934432">
                <a:moveTo>
                  <a:pt x="0" y="0"/>
                </a:moveTo>
                <a:lnTo>
                  <a:pt x="2138780" y="0"/>
                </a:lnTo>
                <a:lnTo>
                  <a:pt x="2138780" y="3934432"/>
                </a:lnTo>
                <a:lnTo>
                  <a:pt x="0" y="3934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096" t="-67027" r="-23641" b="-10180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4708247" y="7893429"/>
            <a:ext cx="3509612" cy="2729742"/>
          </a:xfrm>
          <a:custGeom>
            <a:avLst/>
            <a:gdLst/>
            <a:ahLst/>
            <a:cxnLst/>
            <a:rect l="l" t="t" r="r" b="b"/>
            <a:pathLst>
              <a:path w="3509612" h="2729742">
                <a:moveTo>
                  <a:pt x="0" y="0"/>
                </a:moveTo>
                <a:lnTo>
                  <a:pt x="3509612" y="0"/>
                </a:lnTo>
                <a:lnTo>
                  <a:pt x="3509612" y="2729742"/>
                </a:lnTo>
                <a:lnTo>
                  <a:pt x="0" y="2729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72" r="-9350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3314593" y="7653708"/>
            <a:ext cx="2715851" cy="3003412"/>
          </a:xfrm>
          <a:custGeom>
            <a:avLst/>
            <a:gdLst/>
            <a:ahLst/>
            <a:cxnLst/>
            <a:rect l="l" t="t" r="r" b="b"/>
            <a:pathLst>
              <a:path w="2715851" h="3003412">
                <a:moveTo>
                  <a:pt x="0" y="0"/>
                </a:moveTo>
                <a:lnTo>
                  <a:pt x="2715851" y="0"/>
                </a:lnTo>
                <a:lnTo>
                  <a:pt x="2715851" y="3003412"/>
                </a:lnTo>
                <a:lnTo>
                  <a:pt x="0" y="3003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820" t="-7251" r="-11693" b="-12947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8" name="Group 8"/>
          <p:cNvGrpSpPr/>
          <p:nvPr/>
        </p:nvGrpSpPr>
        <p:grpSpPr>
          <a:xfrm>
            <a:off x="10345428" y="2207946"/>
            <a:ext cx="7561806" cy="3504015"/>
            <a:chOff x="0" y="0"/>
            <a:chExt cx="1991587" cy="9228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1587" cy="922868"/>
            </a:xfrm>
            <a:custGeom>
              <a:avLst/>
              <a:gdLst/>
              <a:ahLst/>
              <a:cxnLst/>
              <a:rect l="l" t="t" r="r" b="b"/>
              <a:pathLst>
                <a:path w="1991587" h="922868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895225"/>
                  </a:lnTo>
                  <a:cubicBezTo>
                    <a:pt x="1991587" y="902556"/>
                    <a:pt x="1988675" y="909588"/>
                    <a:pt x="1983491" y="914772"/>
                  </a:cubicBezTo>
                  <a:cubicBezTo>
                    <a:pt x="1978306" y="919956"/>
                    <a:pt x="1971275" y="922868"/>
                    <a:pt x="1963944" y="922868"/>
                  </a:cubicBezTo>
                  <a:lnTo>
                    <a:pt x="27643" y="922868"/>
                  </a:lnTo>
                  <a:cubicBezTo>
                    <a:pt x="20312" y="922868"/>
                    <a:pt x="13281" y="919956"/>
                    <a:pt x="8096" y="914772"/>
                  </a:cubicBezTo>
                  <a:cubicBezTo>
                    <a:pt x="2912" y="909588"/>
                    <a:pt x="0" y="902556"/>
                    <a:pt x="0" y="895225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91587" cy="960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2827" y="3288799"/>
            <a:ext cx="4980863" cy="3249636"/>
            <a:chOff x="0" y="0"/>
            <a:chExt cx="798801" cy="10904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8801" cy="1090454"/>
            </a:xfrm>
            <a:custGeom>
              <a:avLst/>
              <a:gdLst/>
              <a:ahLst/>
              <a:cxnLst/>
              <a:rect l="l" t="t" r="r" b="b"/>
              <a:pathLst>
                <a:path w="798801" h="1090454">
                  <a:moveTo>
                    <a:pt x="33034" y="0"/>
                  </a:moveTo>
                  <a:lnTo>
                    <a:pt x="765767" y="0"/>
                  </a:lnTo>
                  <a:cubicBezTo>
                    <a:pt x="784011" y="0"/>
                    <a:pt x="798801" y="14790"/>
                    <a:pt x="798801" y="33034"/>
                  </a:cubicBezTo>
                  <a:lnTo>
                    <a:pt x="798801" y="1057420"/>
                  </a:lnTo>
                  <a:cubicBezTo>
                    <a:pt x="798801" y="1075664"/>
                    <a:pt x="784011" y="1090454"/>
                    <a:pt x="765767" y="1090454"/>
                  </a:cubicBezTo>
                  <a:lnTo>
                    <a:pt x="33034" y="1090454"/>
                  </a:lnTo>
                  <a:cubicBezTo>
                    <a:pt x="14790" y="1090454"/>
                    <a:pt x="0" y="1075664"/>
                    <a:pt x="0" y="1057420"/>
                  </a:cubicBezTo>
                  <a:lnTo>
                    <a:pt x="0" y="33034"/>
                  </a:lnTo>
                  <a:cubicBezTo>
                    <a:pt x="0" y="14790"/>
                    <a:pt x="14790" y="0"/>
                    <a:pt x="33034" y="0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96491" y="9640405"/>
            <a:ext cx="3525617" cy="1965532"/>
          </a:xfrm>
          <a:custGeom>
            <a:avLst/>
            <a:gdLst/>
            <a:ahLst/>
            <a:cxnLst/>
            <a:rect l="l" t="t" r="r" b="b"/>
            <a:pathLst>
              <a:path w="3525617" h="1965532">
                <a:moveTo>
                  <a:pt x="0" y="0"/>
                </a:moveTo>
                <a:lnTo>
                  <a:pt x="3525618" y="0"/>
                </a:lnTo>
                <a:lnTo>
                  <a:pt x="3525618" y="1965532"/>
                </a:lnTo>
                <a:lnTo>
                  <a:pt x="0" y="1965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4" name="Freeform 14"/>
          <p:cNvSpPr/>
          <p:nvPr/>
        </p:nvSpPr>
        <p:spPr>
          <a:xfrm>
            <a:off x="13054732" y="9640405"/>
            <a:ext cx="3525617" cy="1965532"/>
          </a:xfrm>
          <a:custGeom>
            <a:avLst/>
            <a:gdLst/>
            <a:ahLst/>
            <a:cxnLst/>
            <a:rect l="l" t="t" r="r" b="b"/>
            <a:pathLst>
              <a:path w="3525617" h="1965532">
                <a:moveTo>
                  <a:pt x="0" y="0"/>
                </a:moveTo>
                <a:lnTo>
                  <a:pt x="3525617" y="0"/>
                </a:lnTo>
                <a:lnTo>
                  <a:pt x="3525617" y="1965532"/>
                </a:lnTo>
                <a:lnTo>
                  <a:pt x="0" y="1965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0" name="TextBox 20"/>
          <p:cNvSpPr txBox="1"/>
          <p:nvPr/>
        </p:nvSpPr>
        <p:spPr>
          <a:xfrm>
            <a:off x="8911879" y="803634"/>
            <a:ext cx="8285706" cy="1196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9099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Excel Data Analysis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63AFB215-E4FA-2400-2DB2-805F32891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5467" y="3227631"/>
            <a:ext cx="6377195" cy="18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Microsoft Excel was used to analyze booking data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Travel data was organized in tables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chart shows popular destinations and packages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Analysis highlights customer travel preferences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C1735-B050-1A08-2D3D-E2E0FBC42087}"/>
              </a:ext>
            </a:extLst>
          </p:cNvPr>
          <p:cNvSpPr txBox="1"/>
          <p:nvPr/>
        </p:nvSpPr>
        <p:spPr>
          <a:xfrm>
            <a:off x="10515600" y="2629415"/>
            <a:ext cx="4497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Report Includes:</a:t>
            </a:r>
            <a:endParaRPr lang="en-PK" sz="3200" b="1" dirty="0">
              <a:solidFill>
                <a:schemeClr val="bg1"/>
              </a:solidFill>
            </a:endParaRPr>
          </a:p>
        </p:txBody>
      </p:sp>
      <p:grpSp>
        <p:nvGrpSpPr>
          <p:cNvPr id="29" name="Group 11">
            <a:extLst>
              <a:ext uri="{FF2B5EF4-FFF2-40B4-BE49-F238E27FC236}">
                <a16:creationId xmlns:a16="http://schemas.microsoft.com/office/drawing/2014/main" id="{70651243-E966-6822-4890-62F44656FA33}"/>
              </a:ext>
            </a:extLst>
          </p:cNvPr>
          <p:cNvGrpSpPr/>
          <p:nvPr/>
        </p:nvGrpSpPr>
        <p:grpSpPr>
          <a:xfrm>
            <a:off x="322827" y="4357597"/>
            <a:ext cx="9889793" cy="5651892"/>
            <a:chOff x="-645723" y="5474"/>
            <a:chExt cx="1236739" cy="1200391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1C507ED5-2AD3-CCAA-5478-66853EFE1719}"/>
                </a:ext>
              </a:extLst>
            </p:cNvPr>
            <p:cNvSpPr/>
            <p:nvPr/>
          </p:nvSpPr>
          <p:spPr>
            <a:xfrm>
              <a:off x="-645723" y="499088"/>
              <a:ext cx="622867" cy="706777"/>
            </a:xfrm>
            <a:custGeom>
              <a:avLst/>
              <a:gdLst/>
              <a:ahLst/>
              <a:cxnLst/>
              <a:rect l="l" t="t" r="r" b="b"/>
              <a:pathLst>
                <a:path w="798801" h="1090454">
                  <a:moveTo>
                    <a:pt x="33034" y="0"/>
                  </a:moveTo>
                  <a:lnTo>
                    <a:pt x="765767" y="0"/>
                  </a:lnTo>
                  <a:cubicBezTo>
                    <a:pt x="784011" y="0"/>
                    <a:pt x="798801" y="14790"/>
                    <a:pt x="798801" y="33034"/>
                  </a:cubicBezTo>
                  <a:lnTo>
                    <a:pt x="798801" y="1057420"/>
                  </a:lnTo>
                  <a:cubicBezTo>
                    <a:pt x="798801" y="1075664"/>
                    <a:pt x="784011" y="1090454"/>
                    <a:pt x="765767" y="1090454"/>
                  </a:cubicBezTo>
                  <a:lnTo>
                    <a:pt x="33034" y="1090454"/>
                  </a:lnTo>
                  <a:cubicBezTo>
                    <a:pt x="14790" y="1090454"/>
                    <a:pt x="0" y="1075664"/>
                    <a:pt x="0" y="1057420"/>
                  </a:cubicBezTo>
                  <a:lnTo>
                    <a:pt x="0" y="33034"/>
                  </a:lnTo>
                  <a:cubicBezTo>
                    <a:pt x="0" y="14790"/>
                    <a:pt x="14790" y="0"/>
                    <a:pt x="33034" y="0"/>
                  </a:cubicBezTo>
                  <a:close/>
                </a:path>
              </a:pathLst>
            </a:cu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89D3F97B-E3D6-731D-43D6-14E37544A72C}"/>
                </a:ext>
              </a:extLst>
            </p:cNvPr>
            <p:cNvSpPr/>
            <p:nvPr/>
          </p:nvSpPr>
          <p:spPr>
            <a:xfrm>
              <a:off x="-6248" y="5474"/>
              <a:ext cx="597264" cy="627198"/>
            </a:xfrm>
            <a:custGeom>
              <a:avLst/>
              <a:gdLst/>
              <a:ahLst/>
              <a:cxnLst/>
              <a:rect l="l" t="t" r="r" b="b"/>
              <a:pathLst>
                <a:path w="798801" h="1090454">
                  <a:moveTo>
                    <a:pt x="33034" y="0"/>
                  </a:moveTo>
                  <a:lnTo>
                    <a:pt x="765767" y="0"/>
                  </a:lnTo>
                  <a:cubicBezTo>
                    <a:pt x="784011" y="0"/>
                    <a:pt x="798801" y="14790"/>
                    <a:pt x="798801" y="33034"/>
                  </a:cubicBezTo>
                  <a:lnTo>
                    <a:pt x="798801" y="1057420"/>
                  </a:lnTo>
                  <a:cubicBezTo>
                    <a:pt x="798801" y="1075664"/>
                    <a:pt x="784011" y="1090454"/>
                    <a:pt x="765767" y="1090454"/>
                  </a:cubicBezTo>
                  <a:lnTo>
                    <a:pt x="33034" y="1090454"/>
                  </a:lnTo>
                  <a:cubicBezTo>
                    <a:pt x="14790" y="1090454"/>
                    <a:pt x="0" y="1075664"/>
                    <a:pt x="0" y="1057420"/>
                  </a:cubicBezTo>
                  <a:lnTo>
                    <a:pt x="0" y="33034"/>
                  </a:lnTo>
                  <a:cubicBezTo>
                    <a:pt x="0" y="14790"/>
                    <a:pt x="14790" y="0"/>
                    <a:pt x="33034" y="0"/>
                  </a:cubicBez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844DA6C-822D-3FD1-14D2-6D8421CE4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910" y="-142304"/>
            <a:ext cx="2576710" cy="1717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5" name="Group 5"/>
          <p:cNvGrpSpPr/>
          <p:nvPr/>
        </p:nvGrpSpPr>
        <p:grpSpPr>
          <a:xfrm>
            <a:off x="1431459" y="3915948"/>
            <a:ext cx="7561806" cy="3504015"/>
            <a:chOff x="0" y="0"/>
            <a:chExt cx="1991587" cy="9228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1587" cy="922868"/>
            </a:xfrm>
            <a:custGeom>
              <a:avLst/>
              <a:gdLst/>
              <a:ahLst/>
              <a:cxnLst/>
              <a:rect l="l" t="t" r="r" b="b"/>
              <a:pathLst>
                <a:path w="1991587" h="922868">
                  <a:moveTo>
                    <a:pt x="27643" y="0"/>
                  </a:moveTo>
                  <a:lnTo>
                    <a:pt x="1963944" y="0"/>
                  </a:lnTo>
                  <a:cubicBezTo>
                    <a:pt x="1979211" y="0"/>
                    <a:pt x="1991587" y="12376"/>
                    <a:pt x="1991587" y="27643"/>
                  </a:cubicBezTo>
                  <a:lnTo>
                    <a:pt x="1991587" y="895225"/>
                  </a:lnTo>
                  <a:cubicBezTo>
                    <a:pt x="1991587" y="902556"/>
                    <a:pt x="1988675" y="909588"/>
                    <a:pt x="1983491" y="914772"/>
                  </a:cubicBezTo>
                  <a:cubicBezTo>
                    <a:pt x="1978306" y="919956"/>
                    <a:pt x="1971275" y="922868"/>
                    <a:pt x="1963944" y="922868"/>
                  </a:cubicBezTo>
                  <a:lnTo>
                    <a:pt x="27643" y="922868"/>
                  </a:lnTo>
                  <a:cubicBezTo>
                    <a:pt x="20312" y="922868"/>
                    <a:pt x="13281" y="919956"/>
                    <a:pt x="8096" y="914772"/>
                  </a:cubicBezTo>
                  <a:cubicBezTo>
                    <a:pt x="2912" y="909588"/>
                    <a:pt x="0" y="902556"/>
                    <a:pt x="0" y="895225"/>
                  </a:cubicBezTo>
                  <a:lnTo>
                    <a:pt x="0" y="27643"/>
                  </a:lnTo>
                  <a:cubicBezTo>
                    <a:pt x="0" y="20312"/>
                    <a:pt x="2912" y="13281"/>
                    <a:pt x="8096" y="8096"/>
                  </a:cubicBezTo>
                  <a:cubicBezTo>
                    <a:pt x="13281" y="2912"/>
                    <a:pt x="20312" y="0"/>
                    <a:pt x="27643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91587" cy="960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87447" y="6210300"/>
            <a:ext cx="6476287" cy="3281847"/>
            <a:chOff x="0" y="0"/>
            <a:chExt cx="1003346" cy="508444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003346" cy="508444"/>
            </a:xfrm>
            <a:custGeom>
              <a:avLst/>
              <a:gdLst/>
              <a:ahLst/>
              <a:cxnLst/>
              <a:rect l="l" t="t" r="r" b="b"/>
              <a:pathLst>
                <a:path w="1003346" h="508444">
                  <a:moveTo>
                    <a:pt x="980633" y="0"/>
                  </a:moveTo>
                  <a:lnTo>
                    <a:pt x="22713" y="0"/>
                  </a:lnTo>
                  <a:cubicBezTo>
                    <a:pt x="16689" y="0"/>
                    <a:pt x="10912" y="2393"/>
                    <a:pt x="6653" y="6653"/>
                  </a:cubicBezTo>
                  <a:cubicBezTo>
                    <a:pt x="2393" y="10912"/>
                    <a:pt x="0" y="16689"/>
                    <a:pt x="0" y="22713"/>
                  </a:cubicBezTo>
                  <a:lnTo>
                    <a:pt x="0" y="485731"/>
                  </a:lnTo>
                  <a:cubicBezTo>
                    <a:pt x="0" y="491755"/>
                    <a:pt x="2393" y="497532"/>
                    <a:pt x="6653" y="501791"/>
                  </a:cubicBezTo>
                  <a:cubicBezTo>
                    <a:pt x="10912" y="506051"/>
                    <a:pt x="16689" y="508444"/>
                    <a:pt x="22713" y="508444"/>
                  </a:cubicBezTo>
                  <a:lnTo>
                    <a:pt x="980633" y="508444"/>
                  </a:lnTo>
                  <a:cubicBezTo>
                    <a:pt x="986657" y="508444"/>
                    <a:pt x="992434" y="506051"/>
                    <a:pt x="996694" y="501791"/>
                  </a:cubicBezTo>
                  <a:cubicBezTo>
                    <a:pt x="1000953" y="497532"/>
                    <a:pt x="1003346" y="491755"/>
                    <a:pt x="1003346" y="485731"/>
                  </a:cubicBezTo>
                  <a:lnTo>
                    <a:pt x="1003346" y="22713"/>
                  </a:lnTo>
                  <a:cubicBezTo>
                    <a:pt x="1003346" y="16689"/>
                    <a:pt x="1000953" y="10912"/>
                    <a:pt x="996694" y="6653"/>
                  </a:cubicBezTo>
                  <a:cubicBezTo>
                    <a:pt x="992434" y="2393"/>
                    <a:pt x="986657" y="0"/>
                    <a:pt x="980633" y="0"/>
                  </a:cubicBezTo>
                  <a:close/>
                </a:path>
              </a:pathLst>
            </a:custGeom>
            <a:blipFill>
              <a:blip r:embed="rId3"/>
              <a:stretch>
                <a:fillRect t="-15121" b="-15121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23162" y="495300"/>
            <a:ext cx="5863978" cy="5557492"/>
            <a:chOff x="0" y="0"/>
            <a:chExt cx="1003346" cy="508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3346" cy="508444"/>
            </a:xfrm>
            <a:custGeom>
              <a:avLst/>
              <a:gdLst/>
              <a:ahLst/>
              <a:cxnLst/>
              <a:rect l="l" t="t" r="r" b="b"/>
              <a:pathLst>
                <a:path w="1003346" h="508444">
                  <a:moveTo>
                    <a:pt x="22713" y="0"/>
                  </a:moveTo>
                  <a:lnTo>
                    <a:pt x="980633" y="0"/>
                  </a:lnTo>
                  <a:cubicBezTo>
                    <a:pt x="986657" y="0"/>
                    <a:pt x="992434" y="2393"/>
                    <a:pt x="996694" y="6653"/>
                  </a:cubicBezTo>
                  <a:cubicBezTo>
                    <a:pt x="1000953" y="10912"/>
                    <a:pt x="1003346" y="16689"/>
                    <a:pt x="1003346" y="22713"/>
                  </a:cubicBezTo>
                  <a:lnTo>
                    <a:pt x="1003346" y="485731"/>
                  </a:lnTo>
                  <a:cubicBezTo>
                    <a:pt x="1003346" y="491755"/>
                    <a:pt x="1000953" y="497532"/>
                    <a:pt x="996694" y="501791"/>
                  </a:cubicBezTo>
                  <a:cubicBezTo>
                    <a:pt x="992434" y="506051"/>
                    <a:pt x="986657" y="508444"/>
                    <a:pt x="980633" y="508444"/>
                  </a:cubicBezTo>
                  <a:lnTo>
                    <a:pt x="22713" y="508444"/>
                  </a:lnTo>
                  <a:cubicBezTo>
                    <a:pt x="16689" y="508444"/>
                    <a:pt x="10912" y="506051"/>
                    <a:pt x="6653" y="501791"/>
                  </a:cubicBezTo>
                  <a:cubicBezTo>
                    <a:pt x="2393" y="497532"/>
                    <a:pt x="0" y="491755"/>
                    <a:pt x="0" y="485731"/>
                  </a:cubicBezTo>
                  <a:lnTo>
                    <a:pt x="0" y="22713"/>
                  </a:lnTo>
                  <a:cubicBezTo>
                    <a:pt x="0" y="16689"/>
                    <a:pt x="2393" y="10912"/>
                    <a:pt x="6653" y="6653"/>
                  </a:cubicBezTo>
                  <a:cubicBezTo>
                    <a:pt x="10912" y="2393"/>
                    <a:pt x="16689" y="0"/>
                    <a:pt x="22713" y="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PK" dirty="0"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4595644" y="4829696"/>
            <a:ext cx="5178180" cy="6619656"/>
          </a:xfrm>
          <a:custGeom>
            <a:avLst/>
            <a:gdLst/>
            <a:ahLst/>
            <a:cxnLst/>
            <a:rect l="l" t="t" r="r" b="b"/>
            <a:pathLst>
              <a:path w="5178180" h="6619656">
                <a:moveTo>
                  <a:pt x="0" y="0"/>
                </a:moveTo>
                <a:lnTo>
                  <a:pt x="5178180" y="0"/>
                </a:lnTo>
                <a:lnTo>
                  <a:pt x="5178180" y="6619656"/>
                </a:lnTo>
                <a:lnTo>
                  <a:pt x="0" y="6619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7" name="TextBox 17"/>
          <p:cNvSpPr txBox="1"/>
          <p:nvPr/>
        </p:nvSpPr>
        <p:spPr>
          <a:xfrm>
            <a:off x="1700860" y="2122368"/>
            <a:ext cx="6893305" cy="119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9099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Design Decisions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F97B508B-1D80-75D4-D2C4-7DA53E463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535" y="4388036"/>
            <a:ext cx="7682465" cy="234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clean and simple layout was chosen for easy navigation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Travel-themed colours were used to create a pleasant user experience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Clear sections were designed for destinations and packages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Responsive design was used for mobile and desktop users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729583-10D4-1FAF-F4ED-27709F8DA7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5751"/>
            <a:ext cx="2438400" cy="162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708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5" name="Group 5"/>
          <p:cNvGrpSpPr/>
          <p:nvPr/>
        </p:nvGrpSpPr>
        <p:grpSpPr>
          <a:xfrm>
            <a:off x="3123085" y="3014291"/>
            <a:ext cx="12193115" cy="5983927"/>
            <a:chOff x="0" y="0"/>
            <a:chExt cx="1734763" cy="565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4763" cy="565984"/>
            </a:xfrm>
            <a:custGeom>
              <a:avLst/>
              <a:gdLst/>
              <a:ahLst/>
              <a:cxnLst/>
              <a:rect l="l" t="t" r="r" b="b"/>
              <a:pathLst>
                <a:path w="1734763" h="565984">
                  <a:moveTo>
                    <a:pt x="31736" y="0"/>
                  </a:moveTo>
                  <a:lnTo>
                    <a:pt x="1703028" y="0"/>
                  </a:lnTo>
                  <a:cubicBezTo>
                    <a:pt x="1720555" y="0"/>
                    <a:pt x="1734763" y="14208"/>
                    <a:pt x="1734763" y="31736"/>
                  </a:cubicBezTo>
                  <a:lnTo>
                    <a:pt x="1734763" y="534249"/>
                  </a:lnTo>
                  <a:cubicBezTo>
                    <a:pt x="1734763" y="551776"/>
                    <a:pt x="1720555" y="565984"/>
                    <a:pt x="1703028" y="565984"/>
                  </a:cubicBezTo>
                  <a:lnTo>
                    <a:pt x="31736" y="565984"/>
                  </a:lnTo>
                  <a:cubicBezTo>
                    <a:pt x="14208" y="565984"/>
                    <a:pt x="0" y="551776"/>
                    <a:pt x="0" y="534249"/>
                  </a:cubicBezTo>
                  <a:lnTo>
                    <a:pt x="0" y="31736"/>
                  </a:lnTo>
                  <a:cubicBezTo>
                    <a:pt x="0" y="14208"/>
                    <a:pt x="14208" y="0"/>
                    <a:pt x="31736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4763" cy="604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3014291"/>
            <a:ext cx="3123085" cy="3992474"/>
          </a:xfrm>
          <a:custGeom>
            <a:avLst/>
            <a:gdLst/>
            <a:ahLst/>
            <a:cxnLst/>
            <a:rect l="l" t="t" r="r" b="b"/>
            <a:pathLst>
              <a:path w="3123085" h="3992474">
                <a:moveTo>
                  <a:pt x="0" y="0"/>
                </a:moveTo>
                <a:lnTo>
                  <a:pt x="3123085" y="0"/>
                </a:lnTo>
                <a:lnTo>
                  <a:pt x="3123085" y="3992474"/>
                </a:lnTo>
                <a:lnTo>
                  <a:pt x="0" y="3992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3" name="TextBox 23"/>
          <p:cNvSpPr txBox="1"/>
          <p:nvPr/>
        </p:nvSpPr>
        <p:spPr>
          <a:xfrm>
            <a:off x="4695844" y="1565156"/>
            <a:ext cx="8896312" cy="119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6"/>
              </a:lnSpc>
            </a:pPr>
            <a:r>
              <a:rPr lang="en-US" sz="9099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GitHub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C500AA3-3240-BADF-5AE3-B85D84A138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22" y="-13729"/>
            <a:ext cx="2368329" cy="15788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EB9CAE1-C0D6-077D-C092-D6FDC834A79C}"/>
              </a:ext>
            </a:extLst>
          </p:cNvPr>
          <p:cNvSpPr txBox="1"/>
          <p:nvPr/>
        </p:nvSpPr>
        <p:spPr>
          <a:xfrm>
            <a:off x="3810000" y="3327703"/>
            <a:ext cx="11292435" cy="575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We used GitHub to push my project files and deploy my Dream Travel Agency website using GitHub Pages. This helped me track changes and make my project accessible through a live link</a:t>
            </a:r>
            <a:r>
              <a:rPr lang="en-US" sz="2400" b="1" dirty="0">
                <a:solidFill>
                  <a:schemeClr val="bg1"/>
                </a:solidFill>
              </a:rPr>
              <a:t>.          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</a:rPr>
              <a:t>URL Links</a:t>
            </a:r>
            <a:endParaRPr lang="en-US" sz="3200" b="1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https://github.com/tahirabutt/TravelAgencyWebsite.git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https://qudsiarizo24-hash.github.io/AICT-Final-Pro/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https://itxabbutt-hash.github.io/group-no-2-Dream-travel-agency/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https://github.com/laibamaqbool123/group-no-2-Dream-travel-agency.git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https://fatimahwaheed158-alt.github.io/group-no-2-Dream-travel-agency</a:t>
            </a:r>
            <a:r>
              <a:rPr lang="en-US" sz="2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PK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5312" y="-11330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6785109" y="1021038"/>
            <a:ext cx="405799" cy="382927"/>
          </a:xfrm>
          <a:custGeom>
            <a:avLst/>
            <a:gdLst/>
            <a:ahLst/>
            <a:cxnLst/>
            <a:rect l="l" t="t" r="r" b="b"/>
            <a:pathLst>
              <a:path w="405799" h="382927">
                <a:moveTo>
                  <a:pt x="0" y="0"/>
                </a:moveTo>
                <a:lnTo>
                  <a:pt x="405800" y="0"/>
                </a:lnTo>
                <a:lnTo>
                  <a:pt x="405800" y="382927"/>
                </a:lnTo>
                <a:lnTo>
                  <a:pt x="0" y="382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5" name="Group 5"/>
          <p:cNvGrpSpPr/>
          <p:nvPr/>
        </p:nvGrpSpPr>
        <p:grpSpPr>
          <a:xfrm>
            <a:off x="4495801" y="4645742"/>
            <a:ext cx="11429999" cy="3479484"/>
            <a:chOff x="0" y="0"/>
            <a:chExt cx="1734763" cy="5659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4763" cy="565984"/>
            </a:xfrm>
            <a:custGeom>
              <a:avLst/>
              <a:gdLst/>
              <a:ahLst/>
              <a:cxnLst/>
              <a:rect l="l" t="t" r="r" b="b"/>
              <a:pathLst>
                <a:path w="1734763" h="565984">
                  <a:moveTo>
                    <a:pt x="31736" y="0"/>
                  </a:moveTo>
                  <a:lnTo>
                    <a:pt x="1703028" y="0"/>
                  </a:lnTo>
                  <a:cubicBezTo>
                    <a:pt x="1720555" y="0"/>
                    <a:pt x="1734763" y="14208"/>
                    <a:pt x="1734763" y="31736"/>
                  </a:cubicBezTo>
                  <a:lnTo>
                    <a:pt x="1734763" y="534249"/>
                  </a:lnTo>
                  <a:cubicBezTo>
                    <a:pt x="1734763" y="551776"/>
                    <a:pt x="1720555" y="565984"/>
                    <a:pt x="1703028" y="565984"/>
                  </a:cubicBezTo>
                  <a:lnTo>
                    <a:pt x="31736" y="565984"/>
                  </a:lnTo>
                  <a:cubicBezTo>
                    <a:pt x="14208" y="565984"/>
                    <a:pt x="0" y="551776"/>
                    <a:pt x="0" y="534249"/>
                  </a:cubicBezTo>
                  <a:lnTo>
                    <a:pt x="0" y="31736"/>
                  </a:lnTo>
                  <a:cubicBezTo>
                    <a:pt x="0" y="14208"/>
                    <a:pt x="14208" y="0"/>
                    <a:pt x="31736" y="0"/>
                  </a:cubicBezTo>
                  <a:close/>
                </a:path>
              </a:pathLst>
            </a:custGeom>
            <a:solidFill>
              <a:srgbClr val="0D418C">
                <a:alpha val="40000"/>
              </a:srgbClr>
            </a:solidFill>
            <a:ln w="38100" cap="rnd">
              <a:solidFill>
                <a:srgbClr val="FFFFFF">
                  <a:alpha val="4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34763" cy="604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373382" y="4374948"/>
            <a:ext cx="4148484" cy="5303318"/>
          </a:xfrm>
          <a:custGeom>
            <a:avLst/>
            <a:gdLst/>
            <a:ahLst/>
            <a:cxnLst/>
            <a:rect l="l" t="t" r="r" b="b"/>
            <a:pathLst>
              <a:path w="4148484" h="5303318">
                <a:moveTo>
                  <a:pt x="0" y="0"/>
                </a:moveTo>
                <a:lnTo>
                  <a:pt x="4148484" y="0"/>
                </a:lnTo>
                <a:lnTo>
                  <a:pt x="4148484" y="5303318"/>
                </a:lnTo>
                <a:lnTo>
                  <a:pt x="0" y="530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6" name="TextBox 16"/>
          <p:cNvSpPr txBox="1"/>
          <p:nvPr/>
        </p:nvSpPr>
        <p:spPr>
          <a:xfrm>
            <a:off x="11190311" y="1007098"/>
            <a:ext cx="1478674" cy="37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29573" y="1007098"/>
            <a:ext cx="1478674" cy="37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About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68336" y="1007098"/>
            <a:ext cx="1478674" cy="37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22395" y="3178530"/>
            <a:ext cx="6893305" cy="119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9099" dirty="0">
                <a:solidFill>
                  <a:srgbClr val="F29A14"/>
                </a:solidFill>
                <a:latin typeface="Lumios Brush"/>
                <a:ea typeface="Lumios Brush"/>
                <a:cs typeface="Lumios Brush"/>
                <a:sym typeface="Lumios Brush"/>
              </a:rPr>
              <a:t>LINKEDLN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0C6BB0-2DC6-15CE-2CC0-AE2C0EE31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734" y="-77067"/>
            <a:ext cx="2630134" cy="1753423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9569C04D-F9B0-1FF9-548C-E9C713A75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643" y="5143500"/>
            <a:ext cx="12656365" cy="2217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project was shared on LinkedIn for professional visibility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LinkedIn was used to showcase the project and skills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Helps connect with industry professionals and peer</a:t>
            </a:r>
            <a:r>
              <a:rPr kumimoji="0" lang="en-US" altLang="en-PK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</a:t>
            </a:r>
            <a:endParaRPr kumimoji="0" lang="en-PK" altLang="en-PK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4503</TotalTime>
  <Words>567</Words>
  <Application>Microsoft Office PowerPoint</Application>
  <PresentationFormat>Custom</PresentationFormat>
  <Paragraphs>106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Arial</vt:lpstr>
      <vt:lpstr>Aptos</vt:lpstr>
      <vt:lpstr>Wingdings</vt:lpstr>
      <vt:lpstr>Lumios Brush</vt:lpstr>
      <vt:lpstr>Montserrat</vt:lpstr>
      <vt:lpstr>Montserrat Medium</vt:lpstr>
      <vt:lpstr>Times New Roman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Travel Agency Presentation</dc:title>
  <cp:lastModifiedBy>Attia Maqbool</cp:lastModifiedBy>
  <cp:revision>4</cp:revision>
  <dcterms:created xsi:type="dcterms:W3CDTF">2006-08-16T00:00:00Z</dcterms:created>
  <dcterms:modified xsi:type="dcterms:W3CDTF">2026-01-04T19:52:19Z</dcterms:modified>
  <dc:identifier>DAG9MEpYSck</dc:identifier>
</cp:coreProperties>
</file>